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32"/>
  </p:notesMasterIdLst>
  <p:handoutMasterIdLst>
    <p:handoutMasterId r:id="rId33"/>
  </p:handoutMasterIdLst>
  <p:sldIdLst>
    <p:sldId id="617" r:id="rId2"/>
    <p:sldId id="675" r:id="rId3"/>
    <p:sldId id="580" r:id="rId4"/>
    <p:sldId id="581" r:id="rId5"/>
    <p:sldId id="825" r:id="rId6"/>
    <p:sldId id="677" r:id="rId7"/>
    <p:sldId id="676" r:id="rId8"/>
    <p:sldId id="849" r:id="rId9"/>
    <p:sldId id="852" r:id="rId10"/>
    <p:sldId id="868" r:id="rId11"/>
    <p:sldId id="867" r:id="rId12"/>
    <p:sldId id="854" r:id="rId13"/>
    <p:sldId id="870" r:id="rId14"/>
    <p:sldId id="678" r:id="rId15"/>
    <p:sldId id="880" r:id="rId16"/>
    <p:sldId id="876" r:id="rId17"/>
    <p:sldId id="735" r:id="rId18"/>
    <p:sldId id="737" r:id="rId19"/>
    <p:sldId id="743" r:id="rId20"/>
    <p:sldId id="889" r:id="rId21"/>
    <p:sldId id="746" r:id="rId22"/>
    <p:sldId id="750" r:id="rId23"/>
    <p:sldId id="878" r:id="rId24"/>
    <p:sldId id="752" r:id="rId25"/>
    <p:sldId id="753" r:id="rId26"/>
    <p:sldId id="754" r:id="rId27"/>
    <p:sldId id="896" r:id="rId28"/>
    <p:sldId id="820" r:id="rId29"/>
    <p:sldId id="684" r:id="rId30"/>
    <p:sldId id="821" r:id="rId31"/>
  </p:sldIdLst>
  <p:sldSz cx="12192000" cy="6858000"/>
  <p:notesSz cx="9928225" cy="6797675"/>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6" autoAdjust="0"/>
    <p:restoredTop sz="94660"/>
  </p:normalViewPr>
  <p:slideViewPr>
    <p:cSldViewPr snapToGrid="0">
      <p:cViewPr varScale="1">
        <p:scale>
          <a:sx n="102" d="100"/>
          <a:sy n="102" d="100"/>
        </p:scale>
        <p:origin x="198" y="52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6" y="3"/>
            <a:ext cx="4302231" cy="341064"/>
          </a:xfrm>
          <a:prstGeom prst="rect">
            <a:avLst/>
          </a:prstGeom>
        </p:spPr>
        <p:txBody>
          <a:bodyPr vert="horz" lIns="91407" tIns="45705" rIns="91407" bIns="45705" rtlCol="0"/>
          <a:lstStyle>
            <a:lvl1pPr algn="l">
              <a:defRPr sz="1200"/>
            </a:lvl1pPr>
          </a:lstStyle>
          <a:p>
            <a:endParaRPr lang="nl-NL"/>
          </a:p>
        </p:txBody>
      </p:sp>
      <p:sp>
        <p:nvSpPr>
          <p:cNvPr id="3" name="Tijdelijke aanduiding voor datum 2"/>
          <p:cNvSpPr>
            <a:spLocks noGrp="1"/>
          </p:cNvSpPr>
          <p:nvPr>
            <p:ph type="dt" sz="quarter" idx="1"/>
          </p:nvPr>
        </p:nvSpPr>
        <p:spPr>
          <a:xfrm>
            <a:off x="5623699" y="3"/>
            <a:ext cx="4302231" cy="341064"/>
          </a:xfrm>
          <a:prstGeom prst="rect">
            <a:avLst/>
          </a:prstGeom>
        </p:spPr>
        <p:txBody>
          <a:bodyPr vert="horz" lIns="91407" tIns="45705" rIns="91407" bIns="45705" rtlCol="0"/>
          <a:lstStyle>
            <a:lvl1pPr algn="r">
              <a:defRPr sz="1200"/>
            </a:lvl1pPr>
          </a:lstStyle>
          <a:p>
            <a:fld id="{34F96AA4-A244-4943-810E-5701A5687302}" type="datetimeFigureOut">
              <a:rPr lang="nl-NL" smtClean="0"/>
              <a:t>29-10-2015</a:t>
            </a:fld>
            <a:endParaRPr lang="nl-NL"/>
          </a:p>
        </p:txBody>
      </p:sp>
      <p:sp>
        <p:nvSpPr>
          <p:cNvPr id="4" name="Tijdelijke aanduiding voor voettekst 3"/>
          <p:cNvSpPr>
            <a:spLocks noGrp="1"/>
          </p:cNvSpPr>
          <p:nvPr>
            <p:ph type="ftr" sz="quarter" idx="2"/>
          </p:nvPr>
        </p:nvSpPr>
        <p:spPr>
          <a:xfrm>
            <a:off x="6" y="6456616"/>
            <a:ext cx="4302231" cy="341063"/>
          </a:xfrm>
          <a:prstGeom prst="rect">
            <a:avLst/>
          </a:prstGeom>
        </p:spPr>
        <p:txBody>
          <a:bodyPr vert="horz" lIns="91407" tIns="45705" rIns="91407" bIns="45705"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5623699" y="6456616"/>
            <a:ext cx="4302231" cy="341063"/>
          </a:xfrm>
          <a:prstGeom prst="rect">
            <a:avLst/>
          </a:prstGeom>
        </p:spPr>
        <p:txBody>
          <a:bodyPr vert="horz" lIns="91407" tIns="45705" rIns="91407" bIns="45705" rtlCol="0" anchor="b"/>
          <a:lstStyle>
            <a:lvl1pPr algn="r">
              <a:defRPr sz="1200"/>
            </a:lvl1pPr>
          </a:lstStyle>
          <a:p>
            <a:fld id="{D46CD4A2-1F97-41C0-91E0-130AD8F83B59}" type="slidenum">
              <a:rPr lang="nl-NL" smtClean="0"/>
              <a:t>‹nr.›</a:t>
            </a:fld>
            <a:endParaRPr lang="nl-NL"/>
          </a:p>
        </p:txBody>
      </p:sp>
    </p:spTree>
    <p:extLst>
      <p:ext uri="{BB962C8B-B14F-4D97-AF65-F5344CB8AC3E}">
        <p14:creationId xmlns:p14="http://schemas.microsoft.com/office/powerpoint/2010/main" val="1205687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1" y="1"/>
            <a:ext cx="4302125" cy="341313"/>
          </a:xfrm>
          <a:prstGeom prst="rect">
            <a:avLst/>
          </a:prstGeom>
        </p:spPr>
        <p:txBody>
          <a:bodyPr vert="horz" lIns="91418" tIns="45710" rIns="91418" bIns="45710" rtlCol="0"/>
          <a:lstStyle>
            <a:lvl1pPr algn="l">
              <a:defRPr sz="1200"/>
            </a:lvl1pPr>
          </a:lstStyle>
          <a:p>
            <a:endParaRPr lang="nl-NL"/>
          </a:p>
        </p:txBody>
      </p:sp>
      <p:sp>
        <p:nvSpPr>
          <p:cNvPr id="3" name="Tijdelijke aanduiding voor datum 2"/>
          <p:cNvSpPr>
            <a:spLocks noGrp="1"/>
          </p:cNvSpPr>
          <p:nvPr>
            <p:ph type="dt" idx="1"/>
          </p:nvPr>
        </p:nvSpPr>
        <p:spPr>
          <a:xfrm>
            <a:off x="5622927" y="1"/>
            <a:ext cx="4303713" cy="341313"/>
          </a:xfrm>
          <a:prstGeom prst="rect">
            <a:avLst/>
          </a:prstGeom>
        </p:spPr>
        <p:txBody>
          <a:bodyPr vert="horz" lIns="91418" tIns="45710" rIns="91418" bIns="45710" rtlCol="0"/>
          <a:lstStyle>
            <a:lvl1pPr algn="r">
              <a:defRPr sz="1200"/>
            </a:lvl1pPr>
          </a:lstStyle>
          <a:p>
            <a:fld id="{0930CE34-10D6-466C-B02F-63AE95F14C70}" type="datetimeFigureOut">
              <a:rPr lang="nl-NL" smtClean="0"/>
              <a:t>29-10-2015</a:t>
            </a:fld>
            <a:endParaRPr lang="nl-NL"/>
          </a:p>
        </p:txBody>
      </p:sp>
      <p:sp>
        <p:nvSpPr>
          <p:cNvPr id="4" name="Tijdelijke aanduiding voor dia-afbeelding 3"/>
          <p:cNvSpPr>
            <a:spLocks noGrp="1" noRot="1" noChangeAspect="1"/>
          </p:cNvSpPr>
          <p:nvPr>
            <p:ph type="sldImg" idx="2"/>
          </p:nvPr>
        </p:nvSpPr>
        <p:spPr>
          <a:xfrm>
            <a:off x="2925763" y="849313"/>
            <a:ext cx="4076700" cy="2293937"/>
          </a:xfrm>
          <a:prstGeom prst="rect">
            <a:avLst/>
          </a:prstGeom>
          <a:noFill/>
          <a:ln w="12700">
            <a:solidFill>
              <a:prstClr val="black"/>
            </a:solidFill>
          </a:ln>
        </p:spPr>
        <p:txBody>
          <a:bodyPr vert="horz" lIns="91418" tIns="45710" rIns="91418" bIns="45710" rtlCol="0" anchor="ctr"/>
          <a:lstStyle/>
          <a:p>
            <a:endParaRPr lang="nl-NL"/>
          </a:p>
        </p:txBody>
      </p:sp>
      <p:sp>
        <p:nvSpPr>
          <p:cNvPr id="5" name="Tijdelijke aanduiding voor notities 4"/>
          <p:cNvSpPr>
            <a:spLocks noGrp="1"/>
          </p:cNvSpPr>
          <p:nvPr>
            <p:ph type="body" sz="quarter" idx="3"/>
          </p:nvPr>
        </p:nvSpPr>
        <p:spPr>
          <a:xfrm>
            <a:off x="992189" y="3271841"/>
            <a:ext cx="7943851" cy="2676525"/>
          </a:xfrm>
          <a:prstGeom prst="rect">
            <a:avLst/>
          </a:prstGeom>
        </p:spPr>
        <p:txBody>
          <a:bodyPr vert="horz" lIns="91418" tIns="45710" rIns="91418" bIns="4571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1" y="6456363"/>
            <a:ext cx="4302125" cy="341312"/>
          </a:xfrm>
          <a:prstGeom prst="rect">
            <a:avLst/>
          </a:prstGeom>
        </p:spPr>
        <p:txBody>
          <a:bodyPr vert="horz" lIns="91418" tIns="45710" rIns="91418" bIns="4571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5622927" y="6456363"/>
            <a:ext cx="4303713" cy="341312"/>
          </a:xfrm>
          <a:prstGeom prst="rect">
            <a:avLst/>
          </a:prstGeom>
        </p:spPr>
        <p:txBody>
          <a:bodyPr vert="horz" lIns="91418" tIns="45710" rIns="91418" bIns="45710" rtlCol="0" anchor="b"/>
          <a:lstStyle>
            <a:lvl1pPr algn="r">
              <a:defRPr sz="1200"/>
            </a:lvl1pPr>
          </a:lstStyle>
          <a:p>
            <a:fld id="{449E9FA0-2DC0-44E5-8AC3-1CCDBF8074C4}" type="slidenum">
              <a:rPr lang="nl-NL" smtClean="0"/>
              <a:t>‹nr.›</a:t>
            </a:fld>
            <a:endParaRPr lang="nl-NL"/>
          </a:p>
        </p:txBody>
      </p:sp>
    </p:spTree>
    <p:extLst>
      <p:ext uri="{BB962C8B-B14F-4D97-AF65-F5344CB8AC3E}">
        <p14:creationId xmlns:p14="http://schemas.microsoft.com/office/powerpoint/2010/main" val="4281833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3417141E-FE0C-4BF3-A965-2DB0F37E6190}" type="datetimeFigureOut">
              <a:rPr lang="nl-NL" smtClean="0"/>
              <a:t>29-10-2015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6A5EB12-F5CC-4D3F-94AE-F24D26774265}" type="slidenum">
              <a:rPr lang="nl-NL" smtClean="0"/>
              <a:t>‹nr.›</a:t>
            </a:fld>
            <a:endParaRPr lang="nl-NL"/>
          </a:p>
        </p:txBody>
      </p:sp>
    </p:spTree>
    <p:extLst>
      <p:ext uri="{BB962C8B-B14F-4D97-AF65-F5344CB8AC3E}">
        <p14:creationId xmlns:p14="http://schemas.microsoft.com/office/powerpoint/2010/main" val="438884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417141E-FE0C-4BF3-A965-2DB0F37E6190}" type="datetimeFigureOut">
              <a:rPr lang="nl-NL" smtClean="0"/>
              <a:t>29-10-2015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6A5EB12-F5CC-4D3F-94AE-F24D26774265}" type="slidenum">
              <a:rPr lang="nl-NL" smtClean="0"/>
              <a:t>‹nr.›</a:t>
            </a:fld>
            <a:endParaRPr lang="nl-NL"/>
          </a:p>
        </p:txBody>
      </p:sp>
    </p:spTree>
    <p:extLst>
      <p:ext uri="{BB962C8B-B14F-4D97-AF65-F5344CB8AC3E}">
        <p14:creationId xmlns:p14="http://schemas.microsoft.com/office/powerpoint/2010/main" val="837000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417141E-FE0C-4BF3-A965-2DB0F37E6190}" type="datetimeFigureOut">
              <a:rPr lang="nl-NL" smtClean="0"/>
              <a:t>29-10-2015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6A5EB12-F5CC-4D3F-94AE-F24D26774265}" type="slidenum">
              <a:rPr lang="nl-NL" smtClean="0"/>
              <a:t>‹nr.›</a:t>
            </a:fld>
            <a:endParaRPr lang="nl-NL"/>
          </a:p>
        </p:txBody>
      </p:sp>
    </p:spTree>
    <p:extLst>
      <p:ext uri="{BB962C8B-B14F-4D97-AF65-F5344CB8AC3E}">
        <p14:creationId xmlns:p14="http://schemas.microsoft.com/office/powerpoint/2010/main" val="870292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417141E-FE0C-4BF3-A965-2DB0F37E6190}" type="datetimeFigureOut">
              <a:rPr lang="nl-NL" smtClean="0"/>
              <a:t>29-10-2015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6A5EB12-F5CC-4D3F-94AE-F24D26774265}" type="slidenum">
              <a:rPr lang="nl-NL" smtClean="0"/>
              <a:t>‹nr.›</a:t>
            </a:fld>
            <a:endParaRPr lang="nl-NL"/>
          </a:p>
        </p:txBody>
      </p:sp>
    </p:spTree>
    <p:extLst>
      <p:ext uri="{BB962C8B-B14F-4D97-AF65-F5344CB8AC3E}">
        <p14:creationId xmlns:p14="http://schemas.microsoft.com/office/powerpoint/2010/main" val="2921873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417141E-FE0C-4BF3-A965-2DB0F37E6190}" type="datetimeFigureOut">
              <a:rPr lang="nl-NL" smtClean="0"/>
              <a:t>29-10-2015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6A5EB12-F5CC-4D3F-94AE-F24D26774265}" type="slidenum">
              <a:rPr lang="nl-NL" smtClean="0"/>
              <a:t>‹nr.›</a:t>
            </a:fld>
            <a:endParaRPr lang="nl-NL"/>
          </a:p>
        </p:txBody>
      </p:sp>
    </p:spTree>
    <p:extLst>
      <p:ext uri="{BB962C8B-B14F-4D97-AF65-F5344CB8AC3E}">
        <p14:creationId xmlns:p14="http://schemas.microsoft.com/office/powerpoint/2010/main" val="4230585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417141E-FE0C-4BF3-A965-2DB0F37E6190}" type="datetimeFigureOut">
              <a:rPr lang="nl-NL" smtClean="0"/>
              <a:t>29-10-2015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6A5EB12-F5CC-4D3F-94AE-F24D26774265}" type="slidenum">
              <a:rPr lang="nl-NL" smtClean="0"/>
              <a:t>‹nr.›</a:t>
            </a:fld>
            <a:endParaRPr lang="nl-NL"/>
          </a:p>
        </p:txBody>
      </p:sp>
    </p:spTree>
    <p:extLst>
      <p:ext uri="{BB962C8B-B14F-4D97-AF65-F5344CB8AC3E}">
        <p14:creationId xmlns:p14="http://schemas.microsoft.com/office/powerpoint/2010/main" val="1453425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417141E-FE0C-4BF3-A965-2DB0F37E6190}" type="datetimeFigureOut">
              <a:rPr lang="nl-NL" smtClean="0"/>
              <a:t>29-10-2015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6A5EB12-F5CC-4D3F-94AE-F24D26774265}" type="slidenum">
              <a:rPr lang="nl-NL" smtClean="0"/>
              <a:t>‹nr.›</a:t>
            </a:fld>
            <a:endParaRPr lang="nl-NL"/>
          </a:p>
        </p:txBody>
      </p:sp>
    </p:spTree>
    <p:extLst>
      <p:ext uri="{BB962C8B-B14F-4D97-AF65-F5344CB8AC3E}">
        <p14:creationId xmlns:p14="http://schemas.microsoft.com/office/powerpoint/2010/main" val="1806599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417141E-FE0C-4BF3-A965-2DB0F37E6190}" type="datetimeFigureOut">
              <a:rPr lang="nl-NL" smtClean="0"/>
              <a:t>29-10-2015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6A5EB12-F5CC-4D3F-94AE-F24D26774265}" type="slidenum">
              <a:rPr lang="nl-NL" smtClean="0"/>
              <a:t>‹nr.›</a:t>
            </a:fld>
            <a:endParaRPr lang="nl-NL"/>
          </a:p>
        </p:txBody>
      </p:sp>
    </p:spTree>
    <p:extLst>
      <p:ext uri="{BB962C8B-B14F-4D97-AF65-F5344CB8AC3E}">
        <p14:creationId xmlns:p14="http://schemas.microsoft.com/office/powerpoint/2010/main" val="3372442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417141E-FE0C-4BF3-A965-2DB0F37E6190}" type="datetimeFigureOut">
              <a:rPr lang="nl-NL" smtClean="0"/>
              <a:t>29-10-2015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6A5EB12-F5CC-4D3F-94AE-F24D26774265}" type="slidenum">
              <a:rPr lang="nl-NL" smtClean="0"/>
              <a:t>‹nr.›</a:t>
            </a:fld>
            <a:endParaRPr lang="nl-NL"/>
          </a:p>
        </p:txBody>
      </p:sp>
    </p:spTree>
    <p:extLst>
      <p:ext uri="{BB962C8B-B14F-4D97-AF65-F5344CB8AC3E}">
        <p14:creationId xmlns:p14="http://schemas.microsoft.com/office/powerpoint/2010/main" val="293990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417141E-FE0C-4BF3-A965-2DB0F37E6190}" type="datetimeFigureOut">
              <a:rPr lang="nl-NL" smtClean="0"/>
              <a:t>29-10-2015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6A5EB12-F5CC-4D3F-94AE-F24D26774265}" type="slidenum">
              <a:rPr lang="nl-NL" smtClean="0"/>
              <a:t>‹nr.›</a:t>
            </a:fld>
            <a:endParaRPr lang="nl-NL"/>
          </a:p>
        </p:txBody>
      </p:sp>
    </p:spTree>
    <p:extLst>
      <p:ext uri="{BB962C8B-B14F-4D97-AF65-F5344CB8AC3E}">
        <p14:creationId xmlns:p14="http://schemas.microsoft.com/office/powerpoint/2010/main" val="4182514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417141E-FE0C-4BF3-A965-2DB0F37E6190}" type="datetimeFigureOut">
              <a:rPr lang="nl-NL" smtClean="0"/>
              <a:t>29-10-2015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6A5EB12-F5CC-4D3F-94AE-F24D26774265}" type="slidenum">
              <a:rPr lang="nl-NL" smtClean="0"/>
              <a:t>‹nr.›</a:t>
            </a:fld>
            <a:endParaRPr lang="nl-NL"/>
          </a:p>
        </p:txBody>
      </p:sp>
    </p:spTree>
    <p:extLst>
      <p:ext uri="{BB962C8B-B14F-4D97-AF65-F5344CB8AC3E}">
        <p14:creationId xmlns:p14="http://schemas.microsoft.com/office/powerpoint/2010/main" val="2328961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17141E-FE0C-4BF3-A965-2DB0F37E6190}" type="datetimeFigureOut">
              <a:rPr lang="nl-NL" smtClean="0"/>
              <a:t>29-10-2015</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A5EB12-F5CC-4D3F-94AE-F24D26774265}" type="slidenum">
              <a:rPr lang="nl-NL" smtClean="0"/>
              <a:t>‹nr.›</a:t>
            </a:fld>
            <a:endParaRPr lang="nl-NL"/>
          </a:p>
        </p:txBody>
      </p:sp>
    </p:spTree>
    <p:extLst>
      <p:ext uri="{BB962C8B-B14F-4D97-AF65-F5344CB8AC3E}">
        <p14:creationId xmlns:p14="http://schemas.microsoft.com/office/powerpoint/2010/main" val="742644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erkenkampen@gmail.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kerkenkampen@gmail.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kerkenkampen@gmail.co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hyperlink" Target="mailto:kerkenkampen@gmai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kerkenkampen@gmail.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kerkenkampen@gmail.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75907" y="-103695"/>
            <a:ext cx="10515600" cy="2705493"/>
          </a:xfrm>
        </p:spPr>
        <p:txBody>
          <a:bodyPr>
            <a:normAutofit/>
          </a:bodyPr>
          <a:lstStyle/>
          <a:p>
            <a:pPr algn="ctr"/>
            <a:r>
              <a:rPr lang="nl-NL" dirty="0" smtClean="0"/>
              <a:t>Gemeenteavond</a:t>
            </a:r>
            <a:br>
              <a:rPr lang="nl-NL" dirty="0" smtClean="0"/>
            </a:br>
            <a:r>
              <a:rPr lang="nl-NL" sz="3200" b="1" dirty="0" smtClean="0">
                <a:solidFill>
                  <a:srgbClr val="FF0000"/>
                </a:solidFill>
                <a:latin typeface="Arial Black" panose="020B0A04020102020204" pitchFamily="34" charset="0"/>
              </a:rPr>
              <a:t>28 oktober </a:t>
            </a:r>
            <a:r>
              <a:rPr lang="nl-NL" sz="3200" b="1" dirty="0" smtClean="0">
                <a:solidFill>
                  <a:srgbClr val="FF0000"/>
                </a:solidFill>
              </a:rPr>
              <a:t>2015</a:t>
            </a:r>
            <a:br>
              <a:rPr lang="nl-NL" sz="3200" b="1" dirty="0" smtClean="0">
                <a:solidFill>
                  <a:srgbClr val="FF0000"/>
                </a:solidFill>
              </a:rPr>
            </a:br>
            <a:r>
              <a:rPr lang="nl-NL" sz="3200" b="1" dirty="0" smtClean="0"/>
              <a:t>onderweg naar</a:t>
            </a:r>
            <a:r>
              <a:rPr lang="nl-NL" sz="3200" b="1" dirty="0" smtClean="0">
                <a:solidFill>
                  <a:srgbClr val="FF0000"/>
                </a:solidFill>
              </a:rPr>
              <a:t/>
            </a:r>
            <a:br>
              <a:rPr lang="nl-NL" sz="3200" b="1" dirty="0" smtClean="0">
                <a:solidFill>
                  <a:srgbClr val="FF0000"/>
                </a:solidFill>
              </a:rPr>
            </a:br>
            <a:r>
              <a:rPr lang="nl-NL" sz="4800" b="1" dirty="0" smtClean="0">
                <a:solidFill>
                  <a:srgbClr val="FF0000"/>
                </a:solidFill>
              </a:rPr>
              <a:t>drie wijkgemeenten en drie kerkgebouwen</a:t>
            </a:r>
            <a:r>
              <a:rPr lang="nl-NL" sz="3200" b="1" dirty="0" smtClean="0">
                <a:solidFill>
                  <a:srgbClr val="FF0000"/>
                </a:solidFill>
              </a:rPr>
              <a:t/>
            </a:r>
            <a:br>
              <a:rPr lang="nl-NL" sz="3200" b="1" dirty="0" smtClean="0">
                <a:solidFill>
                  <a:srgbClr val="FF0000"/>
                </a:solidFill>
              </a:rPr>
            </a:br>
            <a:r>
              <a:rPr lang="nl-NL" sz="3200" b="1" dirty="0" smtClean="0">
                <a:solidFill>
                  <a:srgbClr val="FF0000"/>
                </a:solidFill>
              </a:rPr>
              <a:t> </a:t>
            </a:r>
            <a:endParaRPr lang="nl-NL" sz="3200" b="1" dirty="0">
              <a:solidFill>
                <a:srgbClr val="FF0000"/>
              </a:solidFill>
            </a:endParaRPr>
          </a:p>
        </p:txBody>
      </p:sp>
      <p:sp>
        <p:nvSpPr>
          <p:cNvPr id="4" name="Rechthoek 3"/>
          <p:cNvSpPr/>
          <p:nvPr/>
        </p:nvSpPr>
        <p:spPr>
          <a:xfrm rot="20477261">
            <a:off x="31262" y="2999727"/>
            <a:ext cx="10571613" cy="3170099"/>
          </a:xfrm>
          <a:prstGeom prst="rect">
            <a:avLst/>
          </a:prstGeom>
          <a:noFill/>
        </p:spPr>
        <p:txBody>
          <a:bodyPr wrap="none" lIns="91440" tIns="45720" rIns="91440" bIns="45720">
            <a:spAutoFit/>
          </a:bodyPr>
          <a:lstStyle/>
          <a:p>
            <a:pPr lvl="1" algn="ctr"/>
            <a:r>
              <a:rPr lang="nl-NL" sz="200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WELKOM</a:t>
            </a:r>
            <a:endParaRPr lang="nl-NL" sz="200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3" name="Tijdelijke aanduiding voor inhoud 2"/>
          <p:cNvSpPr>
            <a:spLocks noGrp="1"/>
          </p:cNvSpPr>
          <p:nvPr>
            <p:ph idx="1"/>
          </p:nvPr>
        </p:nvSpPr>
        <p:spPr>
          <a:xfrm>
            <a:off x="75415" y="2222330"/>
            <a:ext cx="12116585" cy="5320334"/>
          </a:xfrm>
        </p:spPr>
        <p:txBody>
          <a:bodyPr>
            <a:normAutofit/>
          </a:bodyPr>
          <a:lstStyle/>
          <a:p>
            <a:pPr marL="514350" lvl="0" indent="-514350">
              <a:buFont typeface="+mj-lt"/>
              <a:buAutoNum type="arabicPeriod"/>
            </a:pPr>
            <a:r>
              <a:rPr lang="nl-NL" sz="3200" dirty="0" smtClean="0"/>
              <a:t>Opening </a:t>
            </a:r>
            <a:r>
              <a:rPr lang="nl-NL" sz="2000" i="1" dirty="0" smtClean="0"/>
              <a:t>(</a:t>
            </a:r>
            <a:r>
              <a:rPr lang="nl-NL" sz="2000" dirty="0">
                <a:solidFill>
                  <a:prstClr val="black"/>
                </a:solidFill>
              </a:rPr>
              <a:t>Bert Endedijk, </a:t>
            </a:r>
            <a:r>
              <a:rPr lang="nl-NL" sz="2000" i="1" dirty="0">
                <a:solidFill>
                  <a:prstClr val="black"/>
                </a:solidFill>
              </a:rPr>
              <a:t>voorzitter Algemene Kerkenraad Gereformeerde Kerk te </a:t>
            </a:r>
            <a:r>
              <a:rPr lang="nl-NL" sz="2000" i="1" dirty="0" smtClean="0">
                <a:solidFill>
                  <a:prstClr val="black"/>
                </a:solidFill>
              </a:rPr>
              <a:t>Kampen</a:t>
            </a:r>
            <a:r>
              <a:rPr lang="nl-NL" sz="2000" i="1" dirty="0" smtClean="0"/>
              <a:t>)</a:t>
            </a:r>
            <a:endParaRPr lang="nl-NL" sz="2800" dirty="0" smtClean="0"/>
          </a:p>
          <a:p>
            <a:pPr marL="514350" lvl="0" indent="-514350">
              <a:buFont typeface="+mj-lt"/>
              <a:buAutoNum type="arabicPeriod"/>
            </a:pPr>
            <a:r>
              <a:rPr lang="nl-NL" sz="3200" dirty="0" smtClean="0"/>
              <a:t>Programma</a:t>
            </a:r>
          </a:p>
          <a:p>
            <a:pPr marL="514350" lvl="0" indent="-514350">
              <a:buFont typeface="+mj-lt"/>
              <a:buAutoNum type="arabicPeriod"/>
            </a:pPr>
            <a:r>
              <a:rPr lang="nl-NL" sz="3200" dirty="0" smtClean="0"/>
              <a:t>Proces en achtergronden </a:t>
            </a:r>
            <a:r>
              <a:rPr lang="nl-NL" sz="2000" i="1" dirty="0" smtClean="0"/>
              <a:t>(</a:t>
            </a:r>
            <a:r>
              <a:rPr lang="nl-NL" sz="2000" i="1" dirty="0"/>
              <a:t>J</a:t>
            </a:r>
            <a:r>
              <a:rPr lang="nl-NL" sz="2000" i="1" dirty="0" smtClean="0"/>
              <a:t>an Boer, </a:t>
            </a:r>
            <a:r>
              <a:rPr lang="nl-NL" sz="2000" i="1" dirty="0"/>
              <a:t>s</a:t>
            </a:r>
            <a:r>
              <a:rPr lang="nl-NL" sz="2000" i="1" dirty="0" smtClean="0"/>
              <a:t>enior </a:t>
            </a:r>
            <a:r>
              <a:rPr lang="nl-NL" sz="2000" i="1" dirty="0"/>
              <a:t>gemeenteadviseur Protestantse Kerk in </a:t>
            </a:r>
            <a:r>
              <a:rPr lang="nl-NL" sz="2000" i="1" dirty="0" smtClean="0"/>
              <a:t>Nederland</a:t>
            </a:r>
            <a:r>
              <a:rPr lang="nl-NL" sz="2000" i="1" dirty="0"/>
              <a:t>) </a:t>
            </a:r>
            <a:endParaRPr lang="nl-NL" sz="2000" i="1" dirty="0" smtClean="0"/>
          </a:p>
          <a:p>
            <a:pPr marL="514350" indent="-514350">
              <a:buFont typeface="+mj-lt"/>
              <a:buAutoNum type="arabicPeriod"/>
            </a:pPr>
            <a:r>
              <a:rPr lang="nl-NL" sz="3200" dirty="0" smtClean="0"/>
              <a:t>Advies van de stuurgroep aan </a:t>
            </a:r>
            <a:r>
              <a:rPr lang="nl-NL" sz="3200" dirty="0"/>
              <a:t>de </a:t>
            </a:r>
            <a:r>
              <a:rPr lang="nl-NL" sz="3200" dirty="0" smtClean="0"/>
              <a:t>AK</a:t>
            </a:r>
            <a:r>
              <a:rPr lang="nl-NL" sz="3200" i="1" dirty="0">
                <a:solidFill>
                  <a:prstClr val="black"/>
                </a:solidFill>
              </a:rPr>
              <a:t>: </a:t>
            </a:r>
            <a:r>
              <a:rPr lang="nl-NL" sz="3200" dirty="0" smtClean="0"/>
              <a:t> </a:t>
            </a:r>
            <a:r>
              <a:rPr lang="nl-NL" sz="3200" b="1" dirty="0">
                <a:solidFill>
                  <a:srgbClr val="FF0000"/>
                </a:solidFill>
              </a:rPr>
              <a:t>Gezamenlijk perspectief </a:t>
            </a:r>
            <a:r>
              <a:rPr lang="nl-NL" sz="2000" b="1" dirty="0">
                <a:solidFill>
                  <a:srgbClr val="FF0000"/>
                </a:solidFill>
              </a:rPr>
              <a:t>  </a:t>
            </a:r>
            <a:r>
              <a:rPr lang="nl-NL" sz="2000" b="1" strike="sngStrike" dirty="0">
                <a:solidFill>
                  <a:srgbClr val="FF0000"/>
                </a:solidFill>
              </a:rPr>
              <a:t> </a:t>
            </a:r>
            <a:r>
              <a:rPr lang="nl-NL" sz="2000" i="1" dirty="0"/>
              <a:t/>
            </a:r>
            <a:br>
              <a:rPr lang="nl-NL" sz="2000" i="1" dirty="0"/>
            </a:br>
            <a:r>
              <a:rPr lang="nl-NL" sz="2000" i="1" dirty="0"/>
              <a:t>		</a:t>
            </a:r>
            <a:r>
              <a:rPr lang="nl-NL" sz="2000" i="1" dirty="0" smtClean="0"/>
              <a:t>							verder </a:t>
            </a:r>
            <a:r>
              <a:rPr lang="nl-NL" sz="2000" i="1" dirty="0"/>
              <a:t>met drie kerkgebouwen </a:t>
            </a:r>
            <a:endParaRPr lang="nl-NL" sz="2000" i="1" dirty="0" smtClean="0"/>
          </a:p>
          <a:p>
            <a:pPr marL="514350" lvl="0" indent="-514350">
              <a:buFont typeface="+mj-lt"/>
              <a:buAutoNum type="arabicPeriod"/>
            </a:pPr>
            <a:r>
              <a:rPr lang="nl-NL" sz="3200" dirty="0" smtClean="0"/>
              <a:t>Sluiting </a:t>
            </a:r>
            <a:r>
              <a:rPr lang="nl-NL" sz="2000" i="1" dirty="0" smtClean="0">
                <a:solidFill>
                  <a:prstClr val="black"/>
                </a:solidFill>
              </a:rPr>
              <a:t>(</a:t>
            </a:r>
            <a:r>
              <a:rPr lang="nl-NL" sz="2000" i="1" dirty="0"/>
              <a:t>Mark van Persie, voorzitter Algemene Kerkenraad Hervormde Gemeente te Kampen</a:t>
            </a:r>
            <a:r>
              <a:rPr lang="nl-NL" sz="2000" i="1" dirty="0" smtClean="0">
                <a:solidFill>
                  <a:prstClr val="black"/>
                </a:solidFill>
              </a:rPr>
              <a:t>)</a:t>
            </a:r>
            <a:endParaRPr lang="nl-NL" sz="2000" dirty="0" smtClean="0"/>
          </a:p>
          <a:p>
            <a:pPr marL="514350" lvl="0" indent="-514350">
              <a:buFont typeface="+mj-lt"/>
              <a:buAutoNum type="arabicPeriod"/>
            </a:pPr>
            <a:r>
              <a:rPr lang="nl-NL" sz="3200" dirty="0" smtClean="0"/>
              <a:t>Napraten onder het genot van een drankje</a:t>
            </a:r>
          </a:p>
          <a:p>
            <a:pPr marL="0" lvl="0" indent="0">
              <a:buNone/>
            </a:pPr>
            <a:r>
              <a:rPr lang="nl-NL" sz="3200" dirty="0" smtClean="0"/>
              <a:t/>
            </a:r>
            <a:br>
              <a:rPr lang="nl-NL" sz="3200" dirty="0" smtClean="0"/>
            </a:br>
            <a:r>
              <a:rPr lang="nl-NL" sz="3200" dirty="0" smtClean="0"/>
              <a:t>                             Vragen of opmerkingen: </a:t>
            </a:r>
            <a:r>
              <a:rPr lang="nl-NL" sz="3200" dirty="0" smtClean="0">
                <a:hlinkClick r:id="rId2"/>
              </a:rPr>
              <a:t>kerkenkampen@gmail.com</a:t>
            </a:r>
            <a:endParaRPr lang="nl-NL" sz="3200" dirty="0" smtClean="0"/>
          </a:p>
          <a:p>
            <a:pPr marL="0" lvl="0" indent="0">
              <a:buNone/>
            </a:pPr>
            <a:endParaRPr lang="nl-NL" sz="3200" dirty="0"/>
          </a:p>
        </p:txBody>
      </p:sp>
    </p:spTree>
    <p:extLst>
      <p:ext uri="{BB962C8B-B14F-4D97-AF65-F5344CB8AC3E}">
        <p14:creationId xmlns:p14="http://schemas.microsoft.com/office/powerpoint/2010/main" val="10965978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28069"/>
            <a:ext cx="12192000" cy="6894195"/>
          </a:xfrm>
          <a:prstGeom prst="rect">
            <a:avLst/>
          </a:prstGeom>
        </p:spPr>
        <p:txBody>
          <a:bodyPr wrap="square">
            <a:spAutoFit/>
          </a:bodyPr>
          <a:lstStyle/>
          <a:p>
            <a:pPr>
              <a:spcAft>
                <a:spcPts val="0"/>
              </a:spcAft>
            </a:pPr>
            <a:r>
              <a:rPr lang="nl-NL" sz="2600" b="1" u="sng" kern="0" dirty="0">
                <a:solidFill>
                  <a:srgbClr val="FF0000"/>
                </a:solidFill>
                <a:latin typeface="Arial" panose="020B0604020202020204" pitchFamily="34" charset="0"/>
                <a:ea typeface="Times New Roman" panose="02020603050405020304" pitchFamily="18" charset="0"/>
                <a:cs typeface="Arial" panose="020B0604020202020204" pitchFamily="34" charset="0"/>
              </a:rPr>
              <a:t>Samenwerking Gereformeerde Kerk en Hervormde Gemeente te Kampen</a:t>
            </a:r>
            <a:endParaRPr lang="nl-NL" sz="2600" kern="1400" dirty="0">
              <a:solidFill>
                <a:srgbClr val="FF0000"/>
              </a:solidFill>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nl-NL" sz="2600" kern="0" dirty="0">
                <a:latin typeface="Arial" panose="020B0604020202020204" pitchFamily="34" charset="0"/>
                <a:ea typeface="Times New Roman" panose="02020603050405020304" pitchFamily="18" charset="0"/>
                <a:cs typeface="Arial" panose="020B0604020202020204" pitchFamily="34" charset="0"/>
              </a:rPr>
              <a:t>Als beide Algemene Kerkenraden willen wij het met ‘Toekomst kerkgebouwen’ ingezette proces van samenwerking als broeders en zusters in Christus van </a:t>
            </a:r>
            <a:r>
              <a:rPr lang="nl-NL" sz="2600" kern="0" dirty="0" smtClean="0">
                <a:latin typeface="Arial" panose="020B0604020202020204" pitchFamily="34" charset="0"/>
                <a:ea typeface="Times New Roman" panose="02020603050405020304" pitchFamily="18" charset="0"/>
                <a:cs typeface="Arial" panose="020B0604020202020204" pitchFamily="34" charset="0"/>
              </a:rPr>
              <a:t>harte</a:t>
            </a:r>
            <a:r>
              <a:rPr lang="nl-NL" sz="1200" kern="0"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a:t>
            </a:r>
            <a:r>
              <a:rPr lang="nl-NL" sz="2600" kern="0" dirty="0" smtClean="0">
                <a:latin typeface="Arial" panose="020B0604020202020204" pitchFamily="34" charset="0"/>
                <a:ea typeface="Times New Roman" panose="02020603050405020304" pitchFamily="18" charset="0"/>
                <a:cs typeface="Arial" panose="020B0604020202020204" pitchFamily="34" charset="0"/>
              </a:rPr>
              <a:t> </a:t>
            </a:r>
            <a:r>
              <a:rPr lang="nl-NL" sz="2600" kern="0" dirty="0">
                <a:latin typeface="Arial" panose="020B0604020202020204" pitchFamily="34" charset="0"/>
                <a:ea typeface="Times New Roman" panose="02020603050405020304" pitchFamily="18" charset="0"/>
                <a:cs typeface="Arial" panose="020B0604020202020204" pitchFamily="34" charset="0"/>
              </a:rPr>
              <a:t>constructief en met toewijding voortzetten.</a:t>
            </a:r>
            <a:endParaRPr lang="nl-NL" sz="2600" kern="1400" dirty="0">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nl-NL" sz="2600" kern="0" dirty="0">
                <a:latin typeface="Arial" panose="020B0604020202020204" pitchFamily="34" charset="0"/>
                <a:ea typeface="Times New Roman" panose="02020603050405020304" pitchFamily="18" charset="0"/>
                <a:cs typeface="Arial" panose="020B0604020202020204" pitchFamily="34" charset="0"/>
              </a:rPr>
              <a:t>Het ‘gebouwenbesluit’ is niet los te zien van het ‘hele gemeente-zijn’, zowel het geestelijke als het materiële: van de formatie van betaalde krachten tot de inzet van vrijwilligers, van een missionaire visie op de totale gemeente tot de pastorale zorg in de eigen wijkgemeente enz.</a:t>
            </a:r>
            <a:endParaRPr lang="nl-NL" sz="2600" kern="1400" dirty="0">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nl-NL" sz="2600" kern="0" dirty="0">
                <a:latin typeface="Arial" panose="020B0604020202020204" pitchFamily="34" charset="0"/>
                <a:ea typeface="Times New Roman" panose="02020603050405020304" pitchFamily="18" charset="0"/>
                <a:cs typeface="Arial" panose="020B0604020202020204" pitchFamily="34" charset="0"/>
              </a:rPr>
              <a:t>Wij hebben als Algemene Kerkenraden de intentie om in dit brede proces samen op te trekken en uiteindelijk een gezamenlijk besluit over de kerkgebouwen en over de benodigde financiële maatregelen te nemen dat voldoende draagvlak heeft in alle wijken. Dit in het vertrouwen dat wij deze besluiten duurzaam samen zullen dragen. Wij doen dit  in het perspectief van één te vormen protestantse gemeente te Kampen, waarin alle huidige wijkgemeenten participeren en waarbij wij in alle verscheidenheid één zijn, vanuit de </a:t>
            </a:r>
            <a:r>
              <a:rPr lang="nl-NL" sz="2600" kern="0" dirty="0" err="1">
                <a:latin typeface="Arial" panose="020B0604020202020204" pitchFamily="34" charset="0"/>
                <a:ea typeface="Times New Roman" panose="02020603050405020304" pitchFamily="18" charset="0"/>
                <a:cs typeface="Arial" panose="020B0604020202020204" pitchFamily="34" charset="0"/>
              </a:rPr>
              <a:t>onopgeefbare</a:t>
            </a:r>
            <a:r>
              <a:rPr lang="nl-NL" sz="2600" kern="0" dirty="0">
                <a:latin typeface="Arial" panose="020B0604020202020204" pitchFamily="34" charset="0"/>
                <a:ea typeface="Times New Roman" panose="02020603050405020304" pitchFamily="18" charset="0"/>
                <a:cs typeface="Arial" panose="020B0604020202020204" pitchFamily="34" charset="0"/>
              </a:rPr>
              <a:t> opdracht die we met elkaar hebben</a:t>
            </a:r>
            <a:r>
              <a:rPr lang="nl-NL" sz="2600" kern="0" dirty="0" smtClean="0">
                <a:latin typeface="Arial" panose="020B0604020202020204" pitchFamily="34" charset="0"/>
                <a:ea typeface="Times New Roman" panose="02020603050405020304" pitchFamily="18" charset="0"/>
                <a:cs typeface="Arial" panose="020B0604020202020204" pitchFamily="34" charset="0"/>
              </a:rPr>
              <a:t>. </a:t>
            </a:r>
          </a:p>
          <a:p>
            <a:pPr>
              <a:spcAft>
                <a:spcPts val="0"/>
              </a:spcAft>
            </a:pPr>
            <a:r>
              <a:rPr lang="nl-NL" sz="2600" kern="0" dirty="0" smtClean="0">
                <a:latin typeface="Arial" panose="020B0604020202020204" pitchFamily="34" charset="0"/>
                <a:ea typeface="Times New Roman" panose="02020603050405020304" pitchFamily="18" charset="0"/>
                <a:cs typeface="Arial" panose="020B0604020202020204" pitchFamily="34" charset="0"/>
              </a:rPr>
              <a:t>Bij </a:t>
            </a:r>
            <a:r>
              <a:rPr lang="nl-NL" sz="2600" kern="0" dirty="0">
                <a:latin typeface="Arial" panose="020B0604020202020204" pitchFamily="34" charset="0"/>
                <a:ea typeface="Times New Roman" panose="02020603050405020304" pitchFamily="18" charset="0"/>
                <a:cs typeface="Arial" panose="020B0604020202020204" pitchFamily="34" charset="0"/>
              </a:rPr>
              <a:t>dit alles vormt geestelijke ontmoeting de basis.</a:t>
            </a:r>
            <a:endParaRPr lang="nl-NL" sz="2600" kern="1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3419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75415" y="2326024"/>
            <a:ext cx="12116585" cy="5320334"/>
          </a:xfrm>
        </p:spPr>
        <p:txBody>
          <a:bodyPr>
            <a:normAutofit/>
          </a:bodyPr>
          <a:lstStyle/>
          <a:p>
            <a:pPr marL="0" lvl="0" indent="0">
              <a:buNone/>
            </a:pPr>
            <a:r>
              <a:rPr lang="nl-NL" sz="3200" b="1" dirty="0" smtClean="0"/>
              <a:t>Gezamenlijke Algemene Kerkenraden</a:t>
            </a:r>
          </a:p>
          <a:p>
            <a:pPr marL="0" lvl="0" indent="0">
              <a:lnSpc>
                <a:spcPct val="100000"/>
              </a:lnSpc>
              <a:spcBef>
                <a:spcPts val="0"/>
              </a:spcBef>
              <a:buNone/>
            </a:pPr>
            <a:r>
              <a:rPr lang="nl-NL" sz="2600" b="1" u="sng" kern="0"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Samenwerking </a:t>
            </a:r>
            <a:r>
              <a:rPr lang="nl-NL" sz="2600" b="1" u="sng" kern="0" dirty="0">
                <a:solidFill>
                  <a:srgbClr val="FF0000"/>
                </a:solidFill>
                <a:latin typeface="Arial" panose="020B0604020202020204" pitchFamily="34" charset="0"/>
                <a:ea typeface="Times New Roman" panose="02020603050405020304" pitchFamily="18" charset="0"/>
                <a:cs typeface="Arial" panose="020B0604020202020204" pitchFamily="34" charset="0"/>
              </a:rPr>
              <a:t>Gereformeerde Kerk en Hervormde Gemeente te Kampen</a:t>
            </a:r>
            <a:endParaRPr lang="nl-NL" sz="2600" kern="1400" dirty="0">
              <a:solidFill>
                <a:srgbClr val="FF0000"/>
              </a:solidFill>
              <a:latin typeface="Arial" panose="020B0604020202020204" pitchFamily="34" charset="0"/>
              <a:ea typeface="Times New Roman" panose="02020603050405020304" pitchFamily="18" charset="0"/>
              <a:cs typeface="Arial" panose="020B0604020202020204" pitchFamily="34" charset="0"/>
            </a:endParaRPr>
          </a:p>
          <a:p>
            <a:pPr marL="0" lvl="0" indent="0">
              <a:lnSpc>
                <a:spcPct val="100000"/>
              </a:lnSpc>
              <a:spcBef>
                <a:spcPts val="0"/>
              </a:spcBef>
              <a:buNone/>
            </a:pPr>
            <a:r>
              <a:rPr lang="nl-NL" kern="0" dirty="0">
                <a:solidFill>
                  <a:prstClr val="black"/>
                </a:solidFill>
                <a:latin typeface="Arial" panose="020B0604020202020204" pitchFamily="34" charset="0"/>
                <a:ea typeface="Times New Roman" panose="02020603050405020304" pitchFamily="18" charset="0"/>
                <a:cs typeface="Arial" panose="020B0604020202020204" pitchFamily="34" charset="0"/>
              </a:rPr>
              <a:t>Als beide Algemene Kerkenraden willen wij het met ‘Toekomst kerkgebouwen’ ingezette proces van samenwerking als broeders en zusters in Christus van harte, constructief en met toewijding voortzetten.</a:t>
            </a:r>
            <a:br>
              <a:rPr lang="nl-NL" kern="0" dirty="0">
                <a:solidFill>
                  <a:prstClr val="black"/>
                </a:solidFill>
                <a:latin typeface="Arial" panose="020B0604020202020204" pitchFamily="34" charset="0"/>
                <a:ea typeface="Times New Roman" panose="02020603050405020304" pitchFamily="18" charset="0"/>
                <a:cs typeface="Arial" panose="020B0604020202020204" pitchFamily="34" charset="0"/>
              </a:rPr>
            </a:br>
            <a:endParaRPr lang="nl-NL" kern="1400"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0" lvl="0" indent="0">
              <a:lnSpc>
                <a:spcPct val="100000"/>
              </a:lnSpc>
              <a:spcBef>
                <a:spcPts val="0"/>
              </a:spcBef>
              <a:buNone/>
            </a:pPr>
            <a:r>
              <a:rPr lang="nl-NL" kern="0" dirty="0">
                <a:solidFill>
                  <a:prstClr val="black"/>
                </a:solidFill>
                <a:latin typeface="Arial" panose="020B0604020202020204" pitchFamily="34" charset="0"/>
                <a:ea typeface="Times New Roman" panose="02020603050405020304" pitchFamily="18" charset="0"/>
                <a:cs typeface="Arial" panose="020B0604020202020204" pitchFamily="34" charset="0"/>
              </a:rPr>
              <a:t>Wij doen dit  in het perspectief van één te vormen protestantse gemeente te Kampen</a:t>
            </a:r>
            <a:r>
              <a:rPr lang="nl-NL" i="1" kern="0" dirty="0">
                <a:solidFill>
                  <a:prstClr val="black"/>
                </a:solidFill>
                <a:latin typeface="Arial" panose="020B0604020202020204" pitchFamily="34" charset="0"/>
                <a:ea typeface="Times New Roman" panose="02020603050405020304" pitchFamily="18" charset="0"/>
                <a:cs typeface="Arial" panose="020B0604020202020204" pitchFamily="34" charset="0"/>
              </a:rPr>
              <a:t>…</a:t>
            </a:r>
          </a:p>
          <a:p>
            <a:pPr marL="0" lvl="0" indent="0">
              <a:lnSpc>
                <a:spcPct val="100000"/>
              </a:lnSpc>
              <a:spcBef>
                <a:spcPts val="0"/>
              </a:spcBef>
              <a:buNone/>
            </a:pPr>
            <a:r>
              <a:rPr lang="nl-NL" kern="0" dirty="0">
                <a:solidFill>
                  <a:prstClr val="black"/>
                </a:solidFill>
                <a:latin typeface="Arial" panose="020B0604020202020204" pitchFamily="34" charset="0"/>
                <a:ea typeface="Times New Roman" panose="02020603050405020304" pitchFamily="18" charset="0"/>
                <a:cs typeface="Arial" panose="020B0604020202020204" pitchFamily="34" charset="0"/>
              </a:rPr>
              <a:t> </a:t>
            </a:r>
          </a:p>
          <a:p>
            <a:pPr marL="0" lvl="0" indent="0">
              <a:lnSpc>
                <a:spcPct val="100000"/>
              </a:lnSpc>
              <a:spcBef>
                <a:spcPts val="0"/>
              </a:spcBef>
              <a:buNone/>
            </a:pPr>
            <a:r>
              <a:rPr lang="nl-NL" kern="0" dirty="0">
                <a:solidFill>
                  <a:prstClr val="black"/>
                </a:solidFill>
                <a:latin typeface="Arial" panose="020B0604020202020204" pitchFamily="34" charset="0"/>
                <a:ea typeface="Times New Roman" panose="02020603050405020304" pitchFamily="18" charset="0"/>
                <a:cs typeface="Arial" panose="020B0604020202020204" pitchFamily="34" charset="0"/>
              </a:rPr>
              <a:t>Bij dit alles vormt geestelijke ontmoeting de basis.</a:t>
            </a:r>
            <a:endParaRPr lang="nl-NL" kern="1400"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0" lvl="0" indent="0">
              <a:buNone/>
            </a:pPr>
            <a:endParaRPr lang="nl-NL" sz="3200" b="1" dirty="0" smtClean="0"/>
          </a:p>
        </p:txBody>
      </p:sp>
      <p:sp>
        <p:nvSpPr>
          <p:cNvPr id="2" name="Titel 1"/>
          <p:cNvSpPr>
            <a:spLocks noGrp="1"/>
          </p:cNvSpPr>
          <p:nvPr>
            <p:ph type="title"/>
          </p:nvPr>
        </p:nvSpPr>
        <p:spPr>
          <a:xfrm>
            <a:off x="828774" y="0"/>
            <a:ext cx="10515600" cy="2775473"/>
          </a:xfrm>
        </p:spPr>
        <p:txBody>
          <a:bodyPr>
            <a:normAutofit/>
          </a:bodyPr>
          <a:lstStyle/>
          <a:p>
            <a:pPr algn="ctr"/>
            <a:r>
              <a:rPr lang="nl-NL" dirty="0" smtClean="0"/>
              <a:t>Gemeenteavond</a:t>
            </a:r>
            <a:br>
              <a:rPr lang="nl-NL" dirty="0" smtClean="0"/>
            </a:br>
            <a:r>
              <a:rPr lang="nl-NL" sz="3200" b="1" dirty="0" smtClean="0">
                <a:solidFill>
                  <a:srgbClr val="FF0000"/>
                </a:solidFill>
                <a:latin typeface="Arial Black" panose="020B0A04020102020204" pitchFamily="34" charset="0"/>
              </a:rPr>
              <a:t> 28 oktober </a:t>
            </a:r>
            <a:r>
              <a:rPr lang="nl-NL" sz="3200" b="1" dirty="0" smtClean="0">
                <a:solidFill>
                  <a:srgbClr val="FF0000"/>
                </a:solidFill>
              </a:rPr>
              <a:t>2015</a:t>
            </a:r>
            <a:br>
              <a:rPr lang="nl-NL" sz="3200" b="1" dirty="0" smtClean="0">
                <a:solidFill>
                  <a:srgbClr val="FF0000"/>
                </a:solidFill>
              </a:rPr>
            </a:br>
            <a:r>
              <a:rPr lang="nl-NL" sz="3200" b="1" dirty="0" smtClean="0"/>
              <a:t>onderweg naar</a:t>
            </a:r>
            <a:r>
              <a:rPr lang="nl-NL" sz="3200" b="1" dirty="0" smtClean="0">
                <a:solidFill>
                  <a:srgbClr val="FF0000"/>
                </a:solidFill>
              </a:rPr>
              <a:t/>
            </a:r>
            <a:br>
              <a:rPr lang="nl-NL" sz="3200" b="1" dirty="0" smtClean="0">
                <a:solidFill>
                  <a:srgbClr val="FF0000"/>
                </a:solidFill>
              </a:rPr>
            </a:br>
            <a:r>
              <a:rPr lang="nl-NL" sz="4800" b="1" dirty="0" smtClean="0">
                <a:solidFill>
                  <a:srgbClr val="FF0000"/>
                </a:solidFill>
              </a:rPr>
              <a:t>drie wijkgemeenten en drie kerkgebouwen</a:t>
            </a:r>
            <a:r>
              <a:rPr lang="nl-NL" sz="3200" b="1" dirty="0" smtClean="0">
                <a:solidFill>
                  <a:srgbClr val="FF0000"/>
                </a:solidFill>
              </a:rPr>
              <a:t/>
            </a:r>
            <a:br>
              <a:rPr lang="nl-NL" sz="3200" b="1" dirty="0" smtClean="0">
                <a:solidFill>
                  <a:srgbClr val="FF0000"/>
                </a:solidFill>
              </a:rPr>
            </a:br>
            <a:r>
              <a:rPr lang="nl-NL" sz="3200" b="1" dirty="0" smtClean="0">
                <a:solidFill>
                  <a:srgbClr val="FF0000"/>
                </a:solidFill>
              </a:rPr>
              <a:t> </a:t>
            </a:r>
            <a:endParaRPr lang="nl-NL" sz="3200" b="1" dirty="0">
              <a:solidFill>
                <a:srgbClr val="FF0000"/>
              </a:solidFill>
            </a:endParaRPr>
          </a:p>
        </p:txBody>
      </p:sp>
    </p:spTree>
    <p:extLst>
      <p:ext uri="{BB962C8B-B14F-4D97-AF65-F5344CB8AC3E}">
        <p14:creationId xmlns:p14="http://schemas.microsoft.com/office/powerpoint/2010/main" val="30200989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kstvak 14"/>
          <p:cNvSpPr txBox="1"/>
          <p:nvPr/>
        </p:nvSpPr>
        <p:spPr>
          <a:xfrm>
            <a:off x="0" y="0"/>
            <a:ext cx="12192000" cy="584775"/>
          </a:xfrm>
          <a:prstGeom prst="rect">
            <a:avLst/>
          </a:prstGeom>
          <a:solidFill>
            <a:srgbClr val="FFFF00"/>
          </a:solidFill>
        </p:spPr>
        <p:txBody>
          <a:bodyPr wrap="square" rtlCol="0">
            <a:spAutoFit/>
          </a:bodyPr>
          <a:lstStyle/>
          <a:p>
            <a:pPr algn="ctr"/>
            <a:r>
              <a:rPr lang="nl-NL" sz="3200" dirty="0" smtClean="0"/>
              <a:t>BESLUITVORMINGSPROCES KERKGEBOUWEN KAMPEN</a:t>
            </a:r>
            <a:endParaRPr lang="nl-NL" sz="1600" dirty="0"/>
          </a:p>
        </p:txBody>
      </p:sp>
      <p:sp>
        <p:nvSpPr>
          <p:cNvPr id="2" name="Tekstvak 1"/>
          <p:cNvSpPr txBox="1"/>
          <p:nvPr/>
        </p:nvSpPr>
        <p:spPr>
          <a:xfrm>
            <a:off x="135467" y="778933"/>
            <a:ext cx="12609689" cy="5986254"/>
          </a:xfrm>
          <a:prstGeom prst="rect">
            <a:avLst/>
          </a:prstGeom>
          <a:noFill/>
        </p:spPr>
        <p:txBody>
          <a:bodyPr wrap="square" rtlCol="0">
            <a:spAutoFit/>
          </a:bodyPr>
          <a:lstStyle/>
          <a:p>
            <a:r>
              <a:rPr lang="nl-NL" sz="4000" dirty="0" smtClean="0"/>
              <a:t>16 januari 2015: start voorbereidingsgroep</a:t>
            </a:r>
            <a:endParaRPr lang="nl-NL" sz="1100" dirty="0" smtClean="0"/>
          </a:p>
          <a:p>
            <a:endParaRPr lang="nl-NL" sz="1100" dirty="0" smtClean="0"/>
          </a:p>
          <a:p>
            <a:r>
              <a:rPr lang="nl-NL" sz="4000" dirty="0" smtClean="0"/>
              <a:t>19 februari 2015:  Vaststellen </a:t>
            </a:r>
            <a:r>
              <a:rPr lang="nl-NL" sz="4000" dirty="0" smtClean="0">
                <a:solidFill>
                  <a:srgbClr val="FF0000"/>
                </a:solidFill>
              </a:rPr>
              <a:t>plan van aanpak </a:t>
            </a:r>
            <a:r>
              <a:rPr lang="nl-NL" sz="4000" dirty="0" smtClean="0"/>
              <a:t>in grotendeels gezamenlijke Algemene Kerkenraad</a:t>
            </a:r>
          </a:p>
          <a:p>
            <a:endParaRPr lang="nl-NL" sz="1200" dirty="0" smtClean="0"/>
          </a:p>
          <a:p>
            <a:pPr marL="1200150" lvl="1" indent="-742950">
              <a:buFont typeface="+mj-lt"/>
              <a:buAutoNum type="arabicPeriod"/>
            </a:pPr>
            <a:r>
              <a:rPr lang="nl-NL" sz="4000" dirty="0" smtClean="0">
                <a:solidFill>
                  <a:srgbClr val="FF0000"/>
                </a:solidFill>
              </a:rPr>
              <a:t>Voorbereidingsgroep &gt; Stuurgroep</a:t>
            </a:r>
          </a:p>
          <a:p>
            <a:pPr marL="1200150" lvl="1" indent="-742950">
              <a:buFont typeface="+mj-lt"/>
              <a:buAutoNum type="arabicPeriod"/>
            </a:pPr>
            <a:r>
              <a:rPr lang="nl-NL" sz="4000" dirty="0">
                <a:solidFill>
                  <a:srgbClr val="FF0000"/>
                </a:solidFill>
              </a:rPr>
              <a:t>Algemene Kerkenraad: Visie</a:t>
            </a:r>
          </a:p>
          <a:p>
            <a:pPr marL="1200150" lvl="1" indent="-742950">
              <a:buFont typeface="+mj-lt"/>
              <a:buAutoNum type="arabicPeriod"/>
            </a:pPr>
            <a:r>
              <a:rPr lang="nl-NL" sz="4000" dirty="0" err="1" smtClean="0">
                <a:solidFill>
                  <a:srgbClr val="FF0000"/>
                </a:solidFill>
              </a:rPr>
              <a:t>Coll.v.Kerkrentmeesters</a:t>
            </a:r>
            <a:r>
              <a:rPr lang="nl-NL" sz="4000" dirty="0" smtClean="0">
                <a:solidFill>
                  <a:srgbClr val="FF0000"/>
                </a:solidFill>
              </a:rPr>
              <a:t>: </a:t>
            </a:r>
            <a:r>
              <a:rPr lang="nl-NL" sz="4000" dirty="0">
                <a:solidFill>
                  <a:srgbClr val="FF0000"/>
                </a:solidFill>
              </a:rPr>
              <a:t>Financiële kaders </a:t>
            </a:r>
            <a:r>
              <a:rPr lang="nl-NL" sz="4000" dirty="0" smtClean="0">
                <a:solidFill>
                  <a:srgbClr val="FF0000"/>
                </a:solidFill>
              </a:rPr>
              <a:t>en</a:t>
            </a:r>
          </a:p>
          <a:p>
            <a:pPr lvl="1"/>
            <a:r>
              <a:rPr lang="nl-NL" sz="4000" dirty="0">
                <a:solidFill>
                  <a:srgbClr val="FF0000"/>
                </a:solidFill>
              </a:rPr>
              <a:t>	</a:t>
            </a:r>
            <a:r>
              <a:rPr lang="nl-NL" sz="4000" dirty="0" smtClean="0">
                <a:solidFill>
                  <a:srgbClr val="FF0000"/>
                </a:solidFill>
              </a:rPr>
              <a:t>									 gebouwen</a:t>
            </a:r>
          </a:p>
          <a:p>
            <a:pPr marL="1200150" lvl="1" indent="-742950">
              <a:buFont typeface="+mj-lt"/>
              <a:buAutoNum type="arabicPeriod" startAt="4"/>
            </a:pPr>
            <a:r>
              <a:rPr lang="nl-NL" sz="4000" dirty="0" smtClean="0">
                <a:solidFill>
                  <a:srgbClr val="FF0000"/>
                </a:solidFill>
              </a:rPr>
              <a:t>Wijkgemeenten </a:t>
            </a:r>
            <a:r>
              <a:rPr lang="nl-NL" sz="4000" dirty="0">
                <a:solidFill>
                  <a:srgbClr val="FF0000"/>
                </a:solidFill>
              </a:rPr>
              <a:t>– wijkwerkgroepen: visie &gt; wensen</a:t>
            </a:r>
          </a:p>
          <a:p>
            <a:pPr lvl="1"/>
            <a:endParaRPr lang="nl-NL" sz="4000" dirty="0" smtClean="0">
              <a:solidFill>
                <a:srgbClr val="FF0000"/>
              </a:solidFill>
            </a:endParaRPr>
          </a:p>
        </p:txBody>
      </p:sp>
    </p:spTree>
    <p:extLst>
      <p:ext uri="{BB962C8B-B14F-4D97-AF65-F5344CB8AC3E}">
        <p14:creationId xmlns:p14="http://schemas.microsoft.com/office/powerpoint/2010/main" val="39338139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Afgeronde rechthoek 20"/>
          <p:cNvSpPr/>
          <p:nvPr/>
        </p:nvSpPr>
        <p:spPr>
          <a:xfrm>
            <a:off x="143597" y="6017560"/>
            <a:ext cx="11538237" cy="70596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b="1" i="1" dirty="0" smtClean="0">
                <a:solidFill>
                  <a:schemeClr val="tx1"/>
                </a:solidFill>
              </a:rPr>
              <a:t>&lt; Gemeenteavonden &gt;</a:t>
            </a:r>
            <a:r>
              <a:rPr lang="nl-NL" sz="2800" b="1" dirty="0" smtClean="0">
                <a:solidFill>
                  <a:schemeClr val="tx1"/>
                </a:solidFill>
              </a:rPr>
              <a:t> </a:t>
            </a:r>
          </a:p>
        </p:txBody>
      </p:sp>
      <p:sp>
        <p:nvSpPr>
          <p:cNvPr id="3" name="Punthaak 2"/>
          <p:cNvSpPr/>
          <p:nvPr/>
        </p:nvSpPr>
        <p:spPr>
          <a:xfrm>
            <a:off x="8816717" y="3155240"/>
            <a:ext cx="2208163" cy="1228910"/>
          </a:xfrm>
          <a:prstGeom prst="chevron">
            <a:avLst>
              <a:gd name="adj" fmla="val 20535"/>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dirty="0" smtClean="0">
                <a:solidFill>
                  <a:srgbClr val="FF0000"/>
                </a:solidFill>
                <a:latin typeface="Arial" panose="020B0604020202020204" pitchFamily="34" charset="0"/>
                <a:cs typeface="Arial" panose="020B0604020202020204" pitchFamily="34" charset="0"/>
              </a:rPr>
              <a:t>Besluit AK </a:t>
            </a:r>
            <a:r>
              <a:rPr lang="nl-NL" sz="3600" dirty="0" err="1" smtClean="0">
                <a:solidFill>
                  <a:srgbClr val="FF0000"/>
                </a:solidFill>
                <a:latin typeface="Arial" panose="020B0604020202020204" pitchFamily="34" charset="0"/>
                <a:cs typeface="Arial" panose="020B0604020202020204" pitchFamily="34" charset="0"/>
              </a:rPr>
              <a:t>vgn</a:t>
            </a:r>
            <a:endParaRPr lang="nl-NL" sz="3600" dirty="0">
              <a:solidFill>
                <a:srgbClr val="FF0000"/>
              </a:solidFill>
              <a:latin typeface="Arial" panose="020B0604020202020204" pitchFamily="34" charset="0"/>
              <a:cs typeface="Arial" panose="020B0604020202020204" pitchFamily="34" charset="0"/>
            </a:endParaRPr>
          </a:p>
        </p:txBody>
      </p:sp>
      <p:sp>
        <p:nvSpPr>
          <p:cNvPr id="5" name="Punthaak 4"/>
          <p:cNvSpPr/>
          <p:nvPr/>
        </p:nvSpPr>
        <p:spPr>
          <a:xfrm>
            <a:off x="6035041" y="3155238"/>
            <a:ext cx="2915974" cy="1228911"/>
          </a:xfrm>
          <a:prstGeom prst="chevron">
            <a:avLst>
              <a:gd name="adj" fmla="val 19141"/>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dirty="0" smtClean="0">
                <a:solidFill>
                  <a:schemeClr val="tx1"/>
                </a:solidFill>
                <a:latin typeface="Arial" panose="020B0604020202020204" pitchFamily="34" charset="0"/>
                <a:cs typeface="Arial" panose="020B0604020202020204" pitchFamily="34" charset="0"/>
              </a:rPr>
              <a:t>Advies</a:t>
            </a:r>
          </a:p>
          <a:p>
            <a:pPr algn="ctr"/>
            <a:r>
              <a:rPr lang="nl-NL" sz="3600" dirty="0" smtClean="0">
                <a:solidFill>
                  <a:schemeClr val="tx1"/>
                </a:solidFill>
                <a:latin typeface="Arial" panose="020B0604020202020204" pitchFamily="34" charset="0"/>
                <a:cs typeface="Arial" panose="020B0604020202020204" pitchFamily="34" charset="0"/>
              </a:rPr>
              <a:t>stuurgroep</a:t>
            </a:r>
            <a:endParaRPr lang="nl-NL" sz="3600" dirty="0">
              <a:solidFill>
                <a:schemeClr val="tx1"/>
              </a:solidFill>
              <a:latin typeface="Arial" panose="020B0604020202020204" pitchFamily="34" charset="0"/>
              <a:cs typeface="Arial" panose="020B0604020202020204" pitchFamily="34" charset="0"/>
            </a:endParaRPr>
          </a:p>
        </p:txBody>
      </p:sp>
      <p:sp>
        <p:nvSpPr>
          <p:cNvPr id="9" name="PIJL-OMHOOG en -OMLAAG 8"/>
          <p:cNvSpPr/>
          <p:nvPr/>
        </p:nvSpPr>
        <p:spPr>
          <a:xfrm>
            <a:off x="2642379" y="4414671"/>
            <a:ext cx="473337" cy="160289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600"/>
          </a:p>
        </p:txBody>
      </p:sp>
      <p:sp>
        <p:nvSpPr>
          <p:cNvPr id="10" name="PIJL-OMHOOG en -OMLAAG 9"/>
          <p:cNvSpPr/>
          <p:nvPr/>
        </p:nvSpPr>
        <p:spPr>
          <a:xfrm>
            <a:off x="4252165" y="4384149"/>
            <a:ext cx="395011" cy="907683"/>
          </a:xfrm>
          <a:prstGeom prst="up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600"/>
          </a:p>
        </p:txBody>
      </p:sp>
      <p:sp>
        <p:nvSpPr>
          <p:cNvPr id="11" name="PIJL-OMHOOG en -OMLAAG 10"/>
          <p:cNvSpPr/>
          <p:nvPr/>
        </p:nvSpPr>
        <p:spPr>
          <a:xfrm>
            <a:off x="8477678" y="4414672"/>
            <a:ext cx="473337" cy="160289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600"/>
          </a:p>
        </p:txBody>
      </p:sp>
      <p:sp>
        <p:nvSpPr>
          <p:cNvPr id="12" name="PIJL-OMHOOG en -OMLAAG 11"/>
          <p:cNvSpPr/>
          <p:nvPr/>
        </p:nvSpPr>
        <p:spPr>
          <a:xfrm>
            <a:off x="10546165" y="4414672"/>
            <a:ext cx="478715" cy="1602890"/>
          </a:xfrm>
          <a:prstGeom prst="upDown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600"/>
          </a:p>
        </p:txBody>
      </p:sp>
      <p:sp>
        <p:nvSpPr>
          <p:cNvPr id="13" name="Punthaak 12"/>
          <p:cNvSpPr/>
          <p:nvPr/>
        </p:nvSpPr>
        <p:spPr>
          <a:xfrm>
            <a:off x="2861534" y="3170499"/>
            <a:ext cx="3281601" cy="1228911"/>
          </a:xfrm>
          <a:prstGeom prst="chevron">
            <a:avLst>
              <a:gd name="adj" fmla="val 1914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dirty="0" smtClean="0">
                <a:solidFill>
                  <a:schemeClr val="tx1"/>
                </a:solidFill>
                <a:latin typeface="Arial" panose="020B0604020202020204" pitchFamily="34" charset="0"/>
                <a:cs typeface="Arial" panose="020B0604020202020204" pitchFamily="34" charset="0"/>
              </a:rPr>
              <a:t>Voorkeur </a:t>
            </a:r>
          </a:p>
          <a:p>
            <a:pPr algn="ctr"/>
            <a:r>
              <a:rPr lang="nl-NL" sz="3600" dirty="0" smtClean="0">
                <a:solidFill>
                  <a:schemeClr val="tx1"/>
                </a:solidFill>
                <a:latin typeface="Arial" panose="020B0604020202020204" pitchFamily="34" charset="0"/>
                <a:cs typeface="Arial" panose="020B0604020202020204" pitchFamily="34" charset="0"/>
              </a:rPr>
              <a:t>Wijken (1&amp;2)</a:t>
            </a:r>
            <a:endParaRPr lang="nl-NL" sz="3600" dirty="0">
              <a:solidFill>
                <a:schemeClr val="tx1"/>
              </a:solidFill>
              <a:latin typeface="Arial" panose="020B0604020202020204" pitchFamily="34" charset="0"/>
              <a:cs typeface="Arial" panose="020B0604020202020204" pitchFamily="34" charset="0"/>
            </a:endParaRPr>
          </a:p>
        </p:txBody>
      </p:sp>
      <p:sp>
        <p:nvSpPr>
          <p:cNvPr id="14" name="Punthaak 13"/>
          <p:cNvSpPr/>
          <p:nvPr/>
        </p:nvSpPr>
        <p:spPr>
          <a:xfrm>
            <a:off x="10846396" y="3155241"/>
            <a:ext cx="1609267" cy="1228910"/>
          </a:xfrm>
          <a:prstGeom prst="chevron">
            <a:avLst>
              <a:gd name="adj" fmla="val 20535"/>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b="1" dirty="0" err="1" smtClean="0">
                <a:solidFill>
                  <a:srgbClr val="FF0000"/>
                </a:solidFill>
                <a:latin typeface="Arial" panose="020B0604020202020204" pitchFamily="34" charset="0"/>
                <a:cs typeface="Arial" panose="020B0604020202020204" pitchFamily="34" charset="0"/>
              </a:rPr>
              <a:t>Def</a:t>
            </a:r>
            <a:endParaRPr lang="nl-NL" sz="3600" b="1" dirty="0">
              <a:solidFill>
                <a:srgbClr val="FF0000"/>
              </a:solidFill>
              <a:latin typeface="Arial" panose="020B0604020202020204" pitchFamily="34" charset="0"/>
              <a:cs typeface="Arial" panose="020B0604020202020204" pitchFamily="34" charset="0"/>
            </a:endParaRPr>
          </a:p>
        </p:txBody>
      </p:sp>
      <p:sp>
        <p:nvSpPr>
          <p:cNvPr id="15" name="Tekstvak 14"/>
          <p:cNvSpPr txBox="1"/>
          <p:nvPr/>
        </p:nvSpPr>
        <p:spPr>
          <a:xfrm>
            <a:off x="0" y="0"/>
            <a:ext cx="12192000" cy="584775"/>
          </a:xfrm>
          <a:prstGeom prst="rect">
            <a:avLst/>
          </a:prstGeom>
          <a:solidFill>
            <a:srgbClr val="FFFF00"/>
          </a:solidFill>
        </p:spPr>
        <p:txBody>
          <a:bodyPr wrap="square" rtlCol="0">
            <a:spAutoFit/>
          </a:bodyPr>
          <a:lstStyle/>
          <a:p>
            <a:pPr algn="ctr"/>
            <a:r>
              <a:rPr lang="nl-NL" sz="3200" dirty="0" smtClean="0"/>
              <a:t>BESLUITVORMINGSPROCES KERKGEBOUWEN KAMPEN</a:t>
            </a:r>
            <a:endParaRPr lang="nl-NL" sz="1600" dirty="0"/>
          </a:p>
        </p:txBody>
      </p:sp>
      <p:sp>
        <p:nvSpPr>
          <p:cNvPr id="16" name="Punthaak 15"/>
          <p:cNvSpPr/>
          <p:nvPr/>
        </p:nvSpPr>
        <p:spPr>
          <a:xfrm>
            <a:off x="143597" y="3185761"/>
            <a:ext cx="2278187" cy="1228911"/>
          </a:xfrm>
          <a:prstGeom prst="chevron">
            <a:avLst>
              <a:gd name="adj" fmla="val 1914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dirty="0" smtClean="0">
                <a:solidFill>
                  <a:schemeClr val="tx1"/>
                </a:solidFill>
                <a:latin typeface="Arial" panose="020B0604020202020204" pitchFamily="34" charset="0"/>
                <a:cs typeface="Arial" panose="020B0604020202020204" pitchFamily="34" charset="0"/>
              </a:rPr>
              <a:t>Pakket</a:t>
            </a:r>
          </a:p>
          <a:p>
            <a:pPr algn="ctr"/>
            <a:r>
              <a:rPr lang="nl-NL" sz="3600" dirty="0" smtClean="0">
                <a:solidFill>
                  <a:schemeClr val="tx1"/>
                </a:solidFill>
                <a:latin typeface="Arial" panose="020B0604020202020204" pitchFamily="34" charset="0"/>
                <a:cs typeface="Arial" panose="020B0604020202020204" pitchFamily="34" charset="0"/>
              </a:rPr>
              <a:t>v. eisen</a:t>
            </a:r>
            <a:endParaRPr lang="nl-NL" sz="3600" dirty="0">
              <a:solidFill>
                <a:schemeClr val="tx1"/>
              </a:solidFill>
              <a:latin typeface="Arial" panose="020B0604020202020204" pitchFamily="34" charset="0"/>
              <a:cs typeface="Arial" panose="020B0604020202020204" pitchFamily="34" charset="0"/>
            </a:endParaRPr>
          </a:p>
        </p:txBody>
      </p:sp>
      <p:sp>
        <p:nvSpPr>
          <p:cNvPr id="17" name="Afgeronde rechthoek 16"/>
          <p:cNvSpPr/>
          <p:nvPr/>
        </p:nvSpPr>
        <p:spPr>
          <a:xfrm>
            <a:off x="2048493" y="6017560"/>
            <a:ext cx="1699709" cy="7059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b="1" i="1" dirty="0" smtClean="0">
                <a:solidFill>
                  <a:schemeClr val="tx1"/>
                </a:solidFill>
              </a:rPr>
              <a:t>16 sept.</a:t>
            </a:r>
            <a:endParaRPr lang="nl-NL" sz="2800" b="1" i="1" dirty="0">
              <a:solidFill>
                <a:schemeClr val="tx1"/>
              </a:solidFill>
            </a:endParaRPr>
          </a:p>
        </p:txBody>
      </p:sp>
      <p:sp>
        <p:nvSpPr>
          <p:cNvPr id="18" name="5-puntige ster 17"/>
          <p:cNvSpPr/>
          <p:nvPr/>
        </p:nvSpPr>
        <p:spPr>
          <a:xfrm rot="673209">
            <a:off x="2345706" y="3447668"/>
            <a:ext cx="747923" cy="616393"/>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Afgeronde rechthoek 18"/>
          <p:cNvSpPr/>
          <p:nvPr/>
        </p:nvSpPr>
        <p:spPr>
          <a:xfrm>
            <a:off x="7864491" y="6017561"/>
            <a:ext cx="1699709" cy="7059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b="1" i="1" dirty="0" smtClean="0">
                <a:solidFill>
                  <a:schemeClr val="tx1"/>
                </a:solidFill>
              </a:rPr>
              <a:t>28 okt.</a:t>
            </a:r>
            <a:endParaRPr lang="nl-NL" sz="2800" b="1" i="1" dirty="0">
              <a:solidFill>
                <a:schemeClr val="tx1"/>
              </a:solidFill>
            </a:endParaRPr>
          </a:p>
        </p:txBody>
      </p:sp>
      <p:sp>
        <p:nvSpPr>
          <p:cNvPr id="20" name="Afgeronde rechthoek 19"/>
          <p:cNvSpPr/>
          <p:nvPr/>
        </p:nvSpPr>
        <p:spPr>
          <a:xfrm>
            <a:off x="9982126" y="6017560"/>
            <a:ext cx="1699709" cy="705967"/>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b="1" i="1" dirty="0" smtClean="0">
                <a:solidFill>
                  <a:schemeClr val="tx1"/>
                </a:solidFill>
              </a:rPr>
              <a:t>26 nov.</a:t>
            </a:r>
            <a:endParaRPr lang="nl-NL" sz="2800" b="1" i="1" dirty="0">
              <a:solidFill>
                <a:schemeClr val="tx1"/>
              </a:solidFill>
            </a:endParaRPr>
          </a:p>
        </p:txBody>
      </p:sp>
      <p:sp>
        <p:nvSpPr>
          <p:cNvPr id="22" name="Afgeronde rechthoek 21"/>
          <p:cNvSpPr/>
          <p:nvPr/>
        </p:nvSpPr>
        <p:spPr>
          <a:xfrm>
            <a:off x="3868476" y="5290896"/>
            <a:ext cx="1172162" cy="474267"/>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b="1" i="1" dirty="0" smtClean="0">
                <a:solidFill>
                  <a:schemeClr val="tx1"/>
                </a:solidFill>
              </a:rPr>
              <a:t>Wijk ?</a:t>
            </a:r>
            <a:endParaRPr lang="nl-NL" sz="2800" b="1" i="1" dirty="0">
              <a:solidFill>
                <a:schemeClr val="tx1"/>
              </a:solidFill>
            </a:endParaRPr>
          </a:p>
        </p:txBody>
      </p:sp>
      <p:sp>
        <p:nvSpPr>
          <p:cNvPr id="23" name="Afgeronde rechthoek 22"/>
          <p:cNvSpPr/>
          <p:nvPr/>
        </p:nvSpPr>
        <p:spPr>
          <a:xfrm>
            <a:off x="139822" y="6017560"/>
            <a:ext cx="1699709" cy="705967"/>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b="1" i="1" dirty="0" smtClean="0">
                <a:solidFill>
                  <a:schemeClr val="tx1"/>
                </a:solidFill>
              </a:rPr>
              <a:t>Wijk ! </a:t>
            </a:r>
            <a:endParaRPr lang="nl-NL" sz="2800" b="1" i="1" dirty="0">
              <a:solidFill>
                <a:schemeClr val="tx1"/>
              </a:solidFill>
            </a:endParaRPr>
          </a:p>
        </p:txBody>
      </p:sp>
      <p:sp>
        <p:nvSpPr>
          <p:cNvPr id="24" name="PIJL-OMHOOG en -OMLAAG 23"/>
          <p:cNvSpPr/>
          <p:nvPr/>
        </p:nvSpPr>
        <p:spPr>
          <a:xfrm>
            <a:off x="763466" y="4399410"/>
            <a:ext cx="473337" cy="1602890"/>
          </a:xfrm>
          <a:prstGeom prst="up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600"/>
          </a:p>
        </p:txBody>
      </p:sp>
      <p:sp>
        <p:nvSpPr>
          <p:cNvPr id="26" name="Toelichting met PIJL-OMHOOG 25"/>
          <p:cNvSpPr/>
          <p:nvPr/>
        </p:nvSpPr>
        <p:spPr>
          <a:xfrm>
            <a:off x="5222313" y="4399409"/>
            <a:ext cx="1413475" cy="613655"/>
          </a:xfrm>
          <a:prstGeom prst="upArrowCallout">
            <a:avLst>
              <a:gd name="adj1" fmla="val 25000"/>
              <a:gd name="adj2" fmla="val 25000"/>
              <a:gd name="adj3" fmla="val 25000"/>
              <a:gd name="adj4" fmla="val 7500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b="1" dirty="0" smtClean="0">
                <a:solidFill>
                  <a:schemeClr val="tx1"/>
                </a:solidFill>
              </a:rPr>
              <a:t>12 okt.</a:t>
            </a:r>
            <a:endParaRPr lang="nl-NL" sz="3200" b="1" dirty="0">
              <a:solidFill>
                <a:schemeClr val="tx1"/>
              </a:solidFill>
            </a:endParaRPr>
          </a:p>
        </p:txBody>
      </p:sp>
      <p:sp>
        <p:nvSpPr>
          <p:cNvPr id="27" name="Rechthoek 26"/>
          <p:cNvSpPr/>
          <p:nvPr/>
        </p:nvSpPr>
        <p:spPr>
          <a:xfrm>
            <a:off x="0" y="1508111"/>
            <a:ext cx="7455050" cy="5717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400" b="1" dirty="0" err="1" smtClean="0">
                <a:solidFill>
                  <a:schemeClr val="tx1"/>
                </a:solidFill>
              </a:rPr>
              <a:t>Finan</a:t>
            </a:r>
            <a:r>
              <a:rPr lang="nl-NL" sz="3400" b="1" dirty="0" smtClean="0">
                <a:solidFill>
                  <a:schemeClr val="tx1"/>
                </a:solidFill>
              </a:rPr>
              <a:t>. Kaders     doorrekenen scenario’s</a:t>
            </a:r>
            <a:endParaRPr lang="nl-NL" sz="3400" b="1" dirty="0">
              <a:solidFill>
                <a:schemeClr val="tx1"/>
              </a:solidFill>
            </a:endParaRPr>
          </a:p>
        </p:txBody>
      </p:sp>
      <p:sp>
        <p:nvSpPr>
          <p:cNvPr id="30" name="Rechthoek 29"/>
          <p:cNvSpPr/>
          <p:nvPr/>
        </p:nvSpPr>
        <p:spPr>
          <a:xfrm>
            <a:off x="-8884" y="2297668"/>
            <a:ext cx="12200606" cy="53137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b="1" dirty="0" smtClean="0">
                <a:solidFill>
                  <a:schemeClr val="tx1"/>
                </a:solidFill>
              </a:rPr>
              <a:t>Visie AK                                28/9            26/10   16 &amp; 23/11 14/12  </a:t>
            </a:r>
            <a:endParaRPr lang="nl-NL" sz="3600" b="1" dirty="0">
              <a:solidFill>
                <a:schemeClr val="tx1"/>
              </a:solidFill>
            </a:endParaRPr>
          </a:p>
        </p:txBody>
      </p:sp>
      <p:sp>
        <p:nvSpPr>
          <p:cNvPr id="31" name="PIJL-OMLAAG 30"/>
          <p:cNvSpPr/>
          <p:nvPr/>
        </p:nvSpPr>
        <p:spPr>
          <a:xfrm>
            <a:off x="2597347" y="756147"/>
            <a:ext cx="264187" cy="2706818"/>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2" name="Rechthoek 31"/>
          <p:cNvSpPr/>
          <p:nvPr/>
        </p:nvSpPr>
        <p:spPr>
          <a:xfrm>
            <a:off x="0" y="756147"/>
            <a:ext cx="2667896" cy="58059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400" b="1" dirty="0" err="1" smtClean="0">
                <a:solidFill>
                  <a:schemeClr val="tx1"/>
                </a:solidFill>
              </a:rPr>
              <a:t>Mog</a:t>
            </a:r>
            <a:r>
              <a:rPr lang="nl-NL" sz="3400" b="1" dirty="0" smtClean="0">
                <a:solidFill>
                  <a:schemeClr val="tx1"/>
                </a:solidFill>
              </a:rPr>
              <a:t>. gebouw</a:t>
            </a:r>
            <a:endParaRPr lang="nl-NL" sz="3400" b="1" dirty="0">
              <a:solidFill>
                <a:schemeClr val="tx1"/>
              </a:solidFill>
            </a:endParaRPr>
          </a:p>
        </p:txBody>
      </p:sp>
      <p:sp>
        <p:nvSpPr>
          <p:cNvPr id="34" name="Rechthoek 33"/>
          <p:cNvSpPr/>
          <p:nvPr/>
        </p:nvSpPr>
        <p:spPr>
          <a:xfrm>
            <a:off x="7625523" y="1508111"/>
            <a:ext cx="1191194" cy="571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dirty="0" smtClean="0">
                <a:solidFill>
                  <a:schemeClr val="bg1">
                    <a:lumMod val="50000"/>
                  </a:schemeClr>
                </a:solidFill>
              </a:rPr>
              <a:t>(</a:t>
            </a:r>
            <a:r>
              <a:rPr lang="nl-NL" sz="3600" dirty="0" err="1" smtClean="0">
                <a:solidFill>
                  <a:schemeClr val="bg1">
                    <a:lumMod val="50000"/>
                  </a:schemeClr>
                </a:solidFill>
              </a:rPr>
              <a:t>CvK</a:t>
            </a:r>
            <a:r>
              <a:rPr lang="nl-NL" sz="3600" dirty="0" smtClean="0">
                <a:solidFill>
                  <a:schemeClr val="bg1">
                    <a:lumMod val="50000"/>
                  </a:schemeClr>
                </a:solidFill>
              </a:rPr>
              <a:t>)</a:t>
            </a:r>
            <a:endParaRPr lang="nl-NL" sz="3600" dirty="0">
              <a:solidFill>
                <a:schemeClr val="bg1">
                  <a:lumMod val="50000"/>
                </a:schemeClr>
              </a:solidFill>
            </a:endParaRPr>
          </a:p>
        </p:txBody>
      </p:sp>
      <p:sp>
        <p:nvSpPr>
          <p:cNvPr id="35" name="Rechthoek 34"/>
          <p:cNvSpPr/>
          <p:nvPr/>
        </p:nvSpPr>
        <p:spPr>
          <a:xfrm>
            <a:off x="2861533" y="764970"/>
            <a:ext cx="4015839" cy="571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dirty="0" smtClean="0">
                <a:solidFill>
                  <a:schemeClr val="bg1">
                    <a:lumMod val="50000"/>
                  </a:schemeClr>
                </a:solidFill>
              </a:rPr>
              <a:t>(KAAder kerkadvies)</a:t>
            </a:r>
            <a:endParaRPr lang="nl-NL" sz="3600" dirty="0">
              <a:solidFill>
                <a:schemeClr val="bg1">
                  <a:lumMod val="50000"/>
                </a:schemeClr>
              </a:solidFill>
            </a:endParaRPr>
          </a:p>
        </p:txBody>
      </p:sp>
      <p:sp>
        <p:nvSpPr>
          <p:cNvPr id="36" name="Rechthoek 35"/>
          <p:cNvSpPr/>
          <p:nvPr/>
        </p:nvSpPr>
        <p:spPr>
          <a:xfrm>
            <a:off x="5929049" y="2260074"/>
            <a:ext cx="1052663" cy="571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600" dirty="0">
              <a:solidFill>
                <a:schemeClr val="bg1">
                  <a:lumMod val="50000"/>
                </a:schemeClr>
              </a:solidFill>
            </a:endParaRPr>
          </a:p>
        </p:txBody>
      </p:sp>
      <p:sp>
        <p:nvSpPr>
          <p:cNvPr id="33" name="PIJL-OMHOOG en -OMLAAG 32"/>
          <p:cNvSpPr/>
          <p:nvPr/>
        </p:nvSpPr>
        <p:spPr>
          <a:xfrm>
            <a:off x="8296075" y="2537049"/>
            <a:ext cx="395011" cy="907683"/>
          </a:xfrm>
          <a:prstGeom prst="up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600"/>
          </a:p>
        </p:txBody>
      </p:sp>
      <p:sp>
        <p:nvSpPr>
          <p:cNvPr id="38" name="Toelichting met PIJL-OMHOOG 37"/>
          <p:cNvSpPr/>
          <p:nvPr/>
        </p:nvSpPr>
        <p:spPr>
          <a:xfrm>
            <a:off x="8878507" y="4388239"/>
            <a:ext cx="1595150" cy="1295889"/>
          </a:xfrm>
          <a:prstGeom prst="upArrowCallout">
            <a:avLst>
              <a:gd name="adj1" fmla="val 25000"/>
              <a:gd name="adj2" fmla="val 25000"/>
              <a:gd name="adj3" fmla="val 25000"/>
              <a:gd name="adj4" fmla="val 63796"/>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b="1" dirty="0" err="1" smtClean="0">
                <a:solidFill>
                  <a:schemeClr val="tx1"/>
                </a:solidFill>
              </a:rPr>
              <a:t>Adv.CvK</a:t>
            </a:r>
            <a:endParaRPr lang="nl-NL" sz="3200" b="1" dirty="0" smtClean="0">
              <a:solidFill>
                <a:schemeClr val="tx1"/>
              </a:solidFill>
            </a:endParaRPr>
          </a:p>
          <a:p>
            <a:pPr algn="ctr"/>
            <a:r>
              <a:rPr lang="nl-NL" sz="3200" b="1" dirty="0" smtClean="0">
                <a:solidFill>
                  <a:schemeClr val="tx1"/>
                </a:solidFill>
              </a:rPr>
              <a:t>29 okt.</a:t>
            </a:r>
            <a:endParaRPr lang="nl-NL" sz="3200" b="1" dirty="0">
              <a:solidFill>
                <a:schemeClr val="tx1"/>
              </a:solidFill>
            </a:endParaRPr>
          </a:p>
        </p:txBody>
      </p:sp>
      <p:sp>
        <p:nvSpPr>
          <p:cNvPr id="39" name="PIJL-OMLAAG 38"/>
          <p:cNvSpPr/>
          <p:nvPr/>
        </p:nvSpPr>
        <p:spPr>
          <a:xfrm>
            <a:off x="10635246" y="2297240"/>
            <a:ext cx="264187" cy="888521"/>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1" name="PIJL-OMLAAG 40"/>
          <p:cNvSpPr/>
          <p:nvPr/>
        </p:nvSpPr>
        <p:spPr>
          <a:xfrm>
            <a:off x="11988690" y="2297240"/>
            <a:ext cx="264187" cy="888521"/>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4005870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75907" y="-103695"/>
            <a:ext cx="10515600" cy="2705493"/>
          </a:xfrm>
        </p:spPr>
        <p:txBody>
          <a:bodyPr>
            <a:normAutofit/>
          </a:bodyPr>
          <a:lstStyle/>
          <a:p>
            <a:pPr algn="ctr"/>
            <a:r>
              <a:rPr lang="nl-NL" dirty="0" smtClean="0"/>
              <a:t>Gemeenteavond</a:t>
            </a:r>
            <a:br>
              <a:rPr lang="nl-NL" dirty="0" smtClean="0"/>
            </a:br>
            <a:r>
              <a:rPr lang="nl-NL" sz="3200" b="1" dirty="0" smtClean="0">
                <a:solidFill>
                  <a:srgbClr val="FF0000"/>
                </a:solidFill>
                <a:latin typeface="Arial Black" panose="020B0A04020102020204" pitchFamily="34" charset="0"/>
              </a:rPr>
              <a:t>28 oktober </a:t>
            </a:r>
            <a:r>
              <a:rPr lang="nl-NL" sz="3200" b="1" dirty="0" smtClean="0">
                <a:solidFill>
                  <a:srgbClr val="FF0000"/>
                </a:solidFill>
              </a:rPr>
              <a:t>2015</a:t>
            </a:r>
            <a:br>
              <a:rPr lang="nl-NL" sz="3200" b="1" dirty="0" smtClean="0">
                <a:solidFill>
                  <a:srgbClr val="FF0000"/>
                </a:solidFill>
              </a:rPr>
            </a:br>
            <a:r>
              <a:rPr lang="nl-NL" sz="3200" b="1" dirty="0" smtClean="0"/>
              <a:t>onderweg naar</a:t>
            </a:r>
            <a:r>
              <a:rPr lang="nl-NL" sz="3200" b="1" dirty="0" smtClean="0">
                <a:solidFill>
                  <a:srgbClr val="FF0000"/>
                </a:solidFill>
              </a:rPr>
              <a:t/>
            </a:r>
            <a:br>
              <a:rPr lang="nl-NL" sz="3200" b="1" dirty="0" smtClean="0">
                <a:solidFill>
                  <a:srgbClr val="FF0000"/>
                </a:solidFill>
              </a:rPr>
            </a:br>
            <a:r>
              <a:rPr lang="nl-NL" sz="4800" b="1" dirty="0" smtClean="0">
                <a:solidFill>
                  <a:srgbClr val="FF0000"/>
                </a:solidFill>
              </a:rPr>
              <a:t>drie wijkgemeenten en drie kerkgebouwen</a:t>
            </a:r>
            <a:r>
              <a:rPr lang="nl-NL" sz="3200" b="1" dirty="0" smtClean="0">
                <a:solidFill>
                  <a:srgbClr val="FF0000"/>
                </a:solidFill>
              </a:rPr>
              <a:t/>
            </a:r>
            <a:br>
              <a:rPr lang="nl-NL" sz="3200" b="1" dirty="0" smtClean="0">
                <a:solidFill>
                  <a:srgbClr val="FF0000"/>
                </a:solidFill>
              </a:rPr>
            </a:br>
            <a:r>
              <a:rPr lang="nl-NL" sz="3200" b="1" dirty="0" smtClean="0">
                <a:solidFill>
                  <a:srgbClr val="FF0000"/>
                </a:solidFill>
              </a:rPr>
              <a:t> </a:t>
            </a:r>
            <a:endParaRPr lang="nl-NL" sz="3200" b="1" dirty="0">
              <a:solidFill>
                <a:srgbClr val="FF0000"/>
              </a:solidFill>
            </a:endParaRPr>
          </a:p>
        </p:txBody>
      </p:sp>
      <p:sp>
        <p:nvSpPr>
          <p:cNvPr id="3" name="Tijdelijke aanduiding voor inhoud 2"/>
          <p:cNvSpPr>
            <a:spLocks noGrp="1"/>
          </p:cNvSpPr>
          <p:nvPr>
            <p:ph idx="1"/>
          </p:nvPr>
        </p:nvSpPr>
        <p:spPr>
          <a:xfrm>
            <a:off x="150829" y="2161634"/>
            <a:ext cx="12116585" cy="5320334"/>
          </a:xfrm>
        </p:spPr>
        <p:txBody>
          <a:bodyPr>
            <a:normAutofit/>
          </a:bodyPr>
          <a:lstStyle/>
          <a:p>
            <a:pPr marL="514350" lvl="0" indent="-514350">
              <a:buFont typeface="+mj-lt"/>
              <a:buAutoNum type="arabicPeriod"/>
            </a:pPr>
            <a:r>
              <a:rPr lang="nl-NL" sz="3200" dirty="0" smtClean="0"/>
              <a:t>Opening </a:t>
            </a:r>
            <a:r>
              <a:rPr lang="nl-NL" sz="2000" i="1" dirty="0" smtClean="0"/>
              <a:t>(</a:t>
            </a:r>
            <a:r>
              <a:rPr lang="nl-NL" sz="2000" dirty="0">
                <a:solidFill>
                  <a:prstClr val="black"/>
                </a:solidFill>
              </a:rPr>
              <a:t>Bert Endedijk, </a:t>
            </a:r>
            <a:r>
              <a:rPr lang="nl-NL" sz="2000" i="1" dirty="0">
                <a:solidFill>
                  <a:prstClr val="black"/>
                </a:solidFill>
              </a:rPr>
              <a:t>voorzitter Algemene Kerkenraad Gereformeerde Kerk te </a:t>
            </a:r>
            <a:r>
              <a:rPr lang="nl-NL" sz="2000" i="1" dirty="0" smtClean="0">
                <a:solidFill>
                  <a:prstClr val="black"/>
                </a:solidFill>
              </a:rPr>
              <a:t>Kampen</a:t>
            </a:r>
            <a:r>
              <a:rPr lang="nl-NL" sz="2000" i="1" dirty="0" smtClean="0"/>
              <a:t>)</a:t>
            </a:r>
            <a:endParaRPr lang="nl-NL" sz="2800" dirty="0" smtClean="0"/>
          </a:p>
          <a:p>
            <a:pPr marL="514350" lvl="0" indent="-514350">
              <a:buFont typeface="+mj-lt"/>
              <a:buAutoNum type="arabicPeriod"/>
            </a:pPr>
            <a:r>
              <a:rPr lang="nl-NL" sz="3200" dirty="0" smtClean="0"/>
              <a:t>Programma</a:t>
            </a:r>
          </a:p>
          <a:p>
            <a:pPr marL="514350" lvl="0" indent="-514350">
              <a:buFont typeface="+mj-lt"/>
              <a:buAutoNum type="arabicPeriod"/>
            </a:pPr>
            <a:r>
              <a:rPr lang="nl-NL" sz="3200" dirty="0" smtClean="0"/>
              <a:t>Proces en achtergronden </a:t>
            </a:r>
            <a:r>
              <a:rPr lang="nl-NL" sz="2000" i="1" dirty="0" smtClean="0"/>
              <a:t>(</a:t>
            </a:r>
            <a:r>
              <a:rPr lang="nl-NL" sz="2000" i="1" dirty="0"/>
              <a:t>J</a:t>
            </a:r>
            <a:r>
              <a:rPr lang="nl-NL" sz="2000" i="1" dirty="0" smtClean="0"/>
              <a:t>an Boer, </a:t>
            </a:r>
            <a:r>
              <a:rPr lang="nl-NL" sz="2000" i="1" dirty="0"/>
              <a:t>s</a:t>
            </a:r>
            <a:r>
              <a:rPr lang="nl-NL" sz="2000" i="1" dirty="0" smtClean="0"/>
              <a:t>enior </a:t>
            </a:r>
            <a:r>
              <a:rPr lang="nl-NL" sz="2000" i="1" dirty="0"/>
              <a:t>gemeenteadviseur Protestantse Kerk in </a:t>
            </a:r>
            <a:r>
              <a:rPr lang="nl-NL" sz="2000" i="1" dirty="0" smtClean="0"/>
              <a:t>Nederland</a:t>
            </a:r>
            <a:r>
              <a:rPr lang="nl-NL" sz="2000" i="1" dirty="0"/>
              <a:t>) </a:t>
            </a:r>
            <a:endParaRPr lang="nl-NL" sz="2000" i="1" dirty="0" smtClean="0"/>
          </a:p>
          <a:p>
            <a:pPr marL="514350" indent="-514350">
              <a:buFont typeface="+mj-lt"/>
              <a:buAutoNum type="arabicPeriod"/>
            </a:pPr>
            <a:r>
              <a:rPr lang="nl-NL" sz="3200" b="1" dirty="0" smtClean="0">
                <a:solidFill>
                  <a:srgbClr val="FF0000"/>
                </a:solidFill>
              </a:rPr>
              <a:t>Advies van de stuurgroep aan </a:t>
            </a:r>
            <a:r>
              <a:rPr lang="nl-NL" sz="3200" b="1" dirty="0">
                <a:solidFill>
                  <a:srgbClr val="FF0000"/>
                </a:solidFill>
              </a:rPr>
              <a:t>de </a:t>
            </a:r>
            <a:r>
              <a:rPr lang="nl-NL" sz="3200" b="1" dirty="0" smtClean="0">
                <a:solidFill>
                  <a:srgbClr val="FF0000"/>
                </a:solidFill>
              </a:rPr>
              <a:t>AK</a:t>
            </a:r>
            <a:r>
              <a:rPr lang="nl-NL" sz="3200" b="1" i="1" dirty="0">
                <a:solidFill>
                  <a:srgbClr val="FF0000"/>
                </a:solidFill>
              </a:rPr>
              <a:t>: </a:t>
            </a:r>
            <a:r>
              <a:rPr lang="nl-NL" sz="3200" b="1" dirty="0" smtClean="0">
                <a:solidFill>
                  <a:srgbClr val="FF0000"/>
                </a:solidFill>
              </a:rPr>
              <a:t> </a:t>
            </a:r>
            <a:r>
              <a:rPr lang="nl-NL" sz="3200" b="1" dirty="0">
                <a:solidFill>
                  <a:srgbClr val="FF0000"/>
                </a:solidFill>
              </a:rPr>
              <a:t>Gezamenlijk perspectief </a:t>
            </a:r>
            <a:r>
              <a:rPr lang="nl-NL" sz="2000" b="1" dirty="0">
                <a:solidFill>
                  <a:srgbClr val="FF0000"/>
                </a:solidFill>
              </a:rPr>
              <a:t>  </a:t>
            </a:r>
            <a:r>
              <a:rPr lang="nl-NL" sz="2000" b="1" strike="sngStrike" dirty="0">
                <a:solidFill>
                  <a:srgbClr val="FF0000"/>
                </a:solidFill>
              </a:rPr>
              <a:t> </a:t>
            </a:r>
            <a:r>
              <a:rPr lang="nl-NL" sz="2000" i="1" dirty="0"/>
              <a:t/>
            </a:r>
            <a:br>
              <a:rPr lang="nl-NL" sz="2000" i="1" dirty="0"/>
            </a:br>
            <a:r>
              <a:rPr lang="nl-NL" sz="2000" i="1" dirty="0"/>
              <a:t>		</a:t>
            </a:r>
            <a:r>
              <a:rPr lang="nl-NL" sz="2000" i="1" dirty="0" smtClean="0"/>
              <a:t>							verder </a:t>
            </a:r>
            <a:r>
              <a:rPr lang="nl-NL" sz="2000" i="1" dirty="0"/>
              <a:t>met drie kerkgebouwen </a:t>
            </a:r>
            <a:endParaRPr lang="nl-NL" sz="3200" dirty="0" smtClean="0"/>
          </a:p>
          <a:p>
            <a:pPr marL="514350" lvl="0" indent="-514350">
              <a:buFont typeface="+mj-lt"/>
              <a:buAutoNum type="arabicPeriod"/>
            </a:pPr>
            <a:r>
              <a:rPr lang="nl-NL" sz="3200" dirty="0" smtClean="0"/>
              <a:t>Sluiting </a:t>
            </a:r>
            <a:r>
              <a:rPr lang="nl-NL" sz="2000" i="1" dirty="0" smtClean="0">
                <a:solidFill>
                  <a:prstClr val="black"/>
                </a:solidFill>
              </a:rPr>
              <a:t>(</a:t>
            </a:r>
            <a:r>
              <a:rPr lang="nl-NL" sz="2000" i="1" dirty="0"/>
              <a:t>Mark van Persie, voorzitter Algemene Kerkenraad Hervormde Gemeente te Kampen</a:t>
            </a:r>
            <a:r>
              <a:rPr lang="nl-NL" sz="2000" i="1" dirty="0" smtClean="0">
                <a:solidFill>
                  <a:prstClr val="black"/>
                </a:solidFill>
              </a:rPr>
              <a:t>)</a:t>
            </a:r>
            <a:endParaRPr lang="nl-NL" sz="2000" dirty="0" smtClean="0"/>
          </a:p>
          <a:p>
            <a:pPr marL="514350" lvl="0" indent="-514350">
              <a:buFont typeface="+mj-lt"/>
              <a:buAutoNum type="arabicPeriod"/>
            </a:pPr>
            <a:r>
              <a:rPr lang="nl-NL" sz="3200" dirty="0" smtClean="0"/>
              <a:t>Napraten onder het genot van een drankje</a:t>
            </a:r>
          </a:p>
          <a:p>
            <a:pPr marL="0" lvl="0" indent="0">
              <a:buNone/>
            </a:pPr>
            <a:r>
              <a:rPr lang="nl-NL" sz="3200" dirty="0" smtClean="0"/>
              <a:t/>
            </a:r>
            <a:br>
              <a:rPr lang="nl-NL" sz="3200" dirty="0" smtClean="0"/>
            </a:br>
            <a:r>
              <a:rPr lang="nl-NL" sz="3200" dirty="0" smtClean="0"/>
              <a:t>                             Vragen of opmerkingen: </a:t>
            </a:r>
            <a:r>
              <a:rPr lang="nl-NL" sz="3200" dirty="0" smtClean="0">
                <a:hlinkClick r:id="rId2"/>
              </a:rPr>
              <a:t>kerkenkampen@gmail.com</a:t>
            </a:r>
            <a:endParaRPr lang="nl-NL" sz="3200" dirty="0" smtClean="0"/>
          </a:p>
          <a:p>
            <a:pPr marL="0" lvl="0" indent="0">
              <a:buNone/>
            </a:pPr>
            <a:endParaRPr lang="nl-NL" sz="3200" dirty="0"/>
          </a:p>
        </p:txBody>
      </p:sp>
    </p:spTree>
    <p:extLst>
      <p:ext uri="{BB962C8B-B14F-4D97-AF65-F5344CB8AC3E}">
        <p14:creationId xmlns:p14="http://schemas.microsoft.com/office/powerpoint/2010/main" val="35500565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487514" y="1680759"/>
            <a:ext cx="2754489" cy="400110"/>
          </a:xfrm>
          <a:prstGeom prst="rect">
            <a:avLst/>
          </a:prstGeom>
          <a:noFill/>
        </p:spPr>
        <p:txBody>
          <a:bodyPr wrap="square" rtlCol="0">
            <a:spAutoFit/>
          </a:bodyPr>
          <a:lstStyle/>
          <a:p>
            <a:r>
              <a:rPr lang="nl-NL" sz="2000" b="1" dirty="0" smtClean="0"/>
              <a:t>(BURGWALKERK)</a:t>
            </a:r>
            <a:endParaRPr lang="nl-NL" sz="2000" b="1" dirty="0"/>
          </a:p>
        </p:txBody>
      </p:sp>
      <p:sp>
        <p:nvSpPr>
          <p:cNvPr id="6" name="Tekstvak 5"/>
          <p:cNvSpPr txBox="1"/>
          <p:nvPr/>
        </p:nvSpPr>
        <p:spPr>
          <a:xfrm>
            <a:off x="487516" y="2371372"/>
            <a:ext cx="2754489" cy="400110"/>
          </a:xfrm>
          <a:prstGeom prst="rect">
            <a:avLst/>
          </a:prstGeom>
          <a:noFill/>
        </p:spPr>
        <p:txBody>
          <a:bodyPr wrap="square" rtlCol="0">
            <a:spAutoFit/>
          </a:bodyPr>
          <a:lstStyle/>
          <a:p>
            <a:r>
              <a:rPr lang="nl-NL" sz="2000" b="1" dirty="0" smtClean="0">
                <a:solidFill>
                  <a:srgbClr val="7030A0"/>
                </a:solidFill>
              </a:rPr>
              <a:t>(BROEDERKERK)</a:t>
            </a:r>
            <a:endParaRPr lang="nl-NL" sz="2000" b="1" dirty="0">
              <a:solidFill>
                <a:srgbClr val="7030A0"/>
              </a:solidFill>
            </a:endParaRPr>
          </a:p>
        </p:txBody>
      </p:sp>
      <p:sp>
        <p:nvSpPr>
          <p:cNvPr id="7" name="Tekstvak 6"/>
          <p:cNvSpPr txBox="1"/>
          <p:nvPr/>
        </p:nvSpPr>
        <p:spPr>
          <a:xfrm>
            <a:off x="6122447" y="1192205"/>
            <a:ext cx="1858798" cy="400110"/>
          </a:xfrm>
          <a:prstGeom prst="rect">
            <a:avLst/>
          </a:prstGeom>
          <a:noFill/>
          <a:ln w="25400">
            <a:solidFill>
              <a:schemeClr val="tx1"/>
            </a:solidFill>
          </a:ln>
        </p:spPr>
        <p:txBody>
          <a:bodyPr wrap="square" rtlCol="0">
            <a:spAutoFit/>
          </a:bodyPr>
          <a:lstStyle/>
          <a:p>
            <a:r>
              <a:rPr lang="nl-NL" sz="2000" b="1" dirty="0" smtClean="0">
                <a:solidFill>
                  <a:srgbClr val="FF0000"/>
                </a:solidFill>
              </a:rPr>
              <a:t>BOVENKERK</a:t>
            </a:r>
            <a:endParaRPr lang="nl-NL" sz="2000" b="1" dirty="0">
              <a:solidFill>
                <a:srgbClr val="FF0000"/>
              </a:solidFill>
            </a:endParaRPr>
          </a:p>
        </p:txBody>
      </p:sp>
      <p:sp>
        <p:nvSpPr>
          <p:cNvPr id="8" name="Tekstvak 7"/>
          <p:cNvSpPr txBox="1"/>
          <p:nvPr/>
        </p:nvSpPr>
        <p:spPr>
          <a:xfrm>
            <a:off x="487515" y="3061985"/>
            <a:ext cx="2754489" cy="400110"/>
          </a:xfrm>
          <a:prstGeom prst="rect">
            <a:avLst/>
          </a:prstGeom>
          <a:noFill/>
        </p:spPr>
        <p:txBody>
          <a:bodyPr wrap="square" rtlCol="0">
            <a:spAutoFit/>
          </a:bodyPr>
          <a:lstStyle/>
          <a:p>
            <a:r>
              <a:rPr lang="nl-NL" sz="2000" b="1" dirty="0" smtClean="0">
                <a:solidFill>
                  <a:srgbClr val="92D050"/>
                </a:solidFill>
              </a:rPr>
              <a:t>WESTERKERK</a:t>
            </a:r>
            <a:endParaRPr lang="nl-NL" sz="2000" b="1" dirty="0">
              <a:solidFill>
                <a:srgbClr val="92D050"/>
              </a:solidFill>
            </a:endParaRPr>
          </a:p>
        </p:txBody>
      </p:sp>
      <p:sp>
        <p:nvSpPr>
          <p:cNvPr id="9" name="Tekstvak 8"/>
          <p:cNvSpPr txBox="1"/>
          <p:nvPr/>
        </p:nvSpPr>
        <p:spPr>
          <a:xfrm>
            <a:off x="487514" y="3752598"/>
            <a:ext cx="1962174" cy="400110"/>
          </a:xfrm>
          <a:prstGeom prst="rect">
            <a:avLst/>
          </a:prstGeom>
          <a:solidFill>
            <a:schemeClr val="bg1"/>
          </a:solidFill>
        </p:spPr>
        <p:txBody>
          <a:bodyPr wrap="square" rtlCol="0">
            <a:spAutoFit/>
          </a:bodyPr>
          <a:lstStyle/>
          <a:p>
            <a:r>
              <a:rPr lang="nl-NL" sz="2000" b="1" dirty="0" smtClean="0">
                <a:solidFill>
                  <a:schemeClr val="accent5">
                    <a:lumMod val="75000"/>
                  </a:schemeClr>
                </a:solidFill>
              </a:rPr>
              <a:t>OPEN</a:t>
            </a:r>
            <a:r>
              <a:rPr lang="nl-NL" sz="2000" b="1" dirty="0" smtClean="0"/>
              <a:t> </a:t>
            </a:r>
            <a:r>
              <a:rPr lang="nl-NL" sz="2000" b="1" dirty="0" smtClean="0">
                <a:solidFill>
                  <a:schemeClr val="accent5">
                    <a:lumMod val="75000"/>
                  </a:schemeClr>
                </a:solidFill>
              </a:rPr>
              <a:t>HOF</a:t>
            </a:r>
            <a:endParaRPr lang="nl-NL" sz="2000" b="1" dirty="0">
              <a:solidFill>
                <a:schemeClr val="accent5">
                  <a:lumMod val="75000"/>
                </a:schemeClr>
              </a:solidFill>
            </a:endParaRPr>
          </a:p>
        </p:txBody>
      </p:sp>
      <p:sp>
        <p:nvSpPr>
          <p:cNvPr id="10" name="Tekstvak 9"/>
          <p:cNvSpPr txBox="1"/>
          <p:nvPr/>
        </p:nvSpPr>
        <p:spPr>
          <a:xfrm>
            <a:off x="487513" y="4443211"/>
            <a:ext cx="2244397" cy="400110"/>
          </a:xfrm>
          <a:prstGeom prst="rect">
            <a:avLst/>
          </a:prstGeom>
          <a:solidFill>
            <a:schemeClr val="bg1"/>
          </a:solidFill>
        </p:spPr>
        <p:txBody>
          <a:bodyPr wrap="square" rtlCol="0">
            <a:spAutoFit/>
          </a:bodyPr>
          <a:lstStyle/>
          <a:p>
            <a:r>
              <a:rPr lang="nl-NL" sz="2000" b="1" dirty="0" smtClean="0">
                <a:solidFill>
                  <a:srgbClr val="00B0F0"/>
                </a:solidFill>
              </a:rPr>
              <a:t>(NOORDERKERK)</a:t>
            </a:r>
            <a:endParaRPr lang="nl-NL" sz="2000" b="1" dirty="0">
              <a:solidFill>
                <a:srgbClr val="00B0F0"/>
              </a:solidFill>
            </a:endParaRPr>
          </a:p>
        </p:txBody>
      </p:sp>
      <p:sp>
        <p:nvSpPr>
          <p:cNvPr id="11" name="Tekstvak 10"/>
          <p:cNvSpPr txBox="1"/>
          <p:nvPr/>
        </p:nvSpPr>
        <p:spPr>
          <a:xfrm>
            <a:off x="6122446" y="279131"/>
            <a:ext cx="2310353" cy="584775"/>
          </a:xfrm>
          <a:prstGeom prst="rect">
            <a:avLst/>
          </a:prstGeom>
          <a:solidFill>
            <a:schemeClr val="bg1"/>
          </a:solidFill>
        </p:spPr>
        <p:txBody>
          <a:bodyPr wrap="square" rtlCol="0">
            <a:spAutoFit/>
          </a:bodyPr>
          <a:lstStyle/>
          <a:p>
            <a:r>
              <a:rPr lang="nl-NL" sz="3200" b="1" dirty="0" smtClean="0"/>
              <a:t>WIJKGEM. B</a:t>
            </a:r>
            <a:endParaRPr lang="nl-NL" sz="3200" b="1" dirty="0"/>
          </a:p>
        </p:txBody>
      </p:sp>
      <p:sp>
        <p:nvSpPr>
          <p:cNvPr id="12" name="Tekstvak 11"/>
          <p:cNvSpPr txBox="1"/>
          <p:nvPr/>
        </p:nvSpPr>
        <p:spPr>
          <a:xfrm>
            <a:off x="989871" y="279132"/>
            <a:ext cx="1962174" cy="584775"/>
          </a:xfrm>
          <a:prstGeom prst="rect">
            <a:avLst/>
          </a:prstGeom>
          <a:solidFill>
            <a:schemeClr val="bg1"/>
          </a:solidFill>
        </p:spPr>
        <p:txBody>
          <a:bodyPr wrap="square" rtlCol="0">
            <a:spAutoFit/>
          </a:bodyPr>
          <a:lstStyle/>
          <a:p>
            <a:r>
              <a:rPr lang="nl-NL" sz="3200" b="1" dirty="0" smtClean="0"/>
              <a:t>KEUZES</a:t>
            </a:r>
            <a:endParaRPr lang="nl-NL" sz="3200" b="1" dirty="0"/>
          </a:p>
        </p:txBody>
      </p:sp>
      <p:sp>
        <p:nvSpPr>
          <p:cNvPr id="13" name="Tekstvak 12"/>
          <p:cNvSpPr txBox="1"/>
          <p:nvPr/>
        </p:nvSpPr>
        <p:spPr>
          <a:xfrm>
            <a:off x="9029333" y="279131"/>
            <a:ext cx="1962174" cy="584775"/>
          </a:xfrm>
          <a:prstGeom prst="rect">
            <a:avLst/>
          </a:prstGeom>
          <a:solidFill>
            <a:schemeClr val="bg1"/>
          </a:solidFill>
        </p:spPr>
        <p:txBody>
          <a:bodyPr wrap="square" rtlCol="0">
            <a:spAutoFit/>
          </a:bodyPr>
          <a:lstStyle/>
          <a:p>
            <a:r>
              <a:rPr lang="nl-NL" sz="3200" b="1" dirty="0" smtClean="0"/>
              <a:t>PW. </a:t>
            </a:r>
            <a:r>
              <a:rPr lang="nl-NL" sz="3200" b="1" dirty="0" err="1" smtClean="0"/>
              <a:t>i.w</a:t>
            </a:r>
            <a:r>
              <a:rPr lang="nl-NL" sz="3200" b="1" dirty="0" smtClean="0"/>
              <a:t>.</a:t>
            </a:r>
            <a:endParaRPr lang="nl-NL" sz="3200" b="1" dirty="0"/>
          </a:p>
        </p:txBody>
      </p:sp>
      <p:sp>
        <p:nvSpPr>
          <p:cNvPr id="14" name="Tekstvak 13"/>
          <p:cNvSpPr txBox="1"/>
          <p:nvPr/>
        </p:nvSpPr>
        <p:spPr>
          <a:xfrm>
            <a:off x="2844799" y="279132"/>
            <a:ext cx="3115733" cy="584775"/>
          </a:xfrm>
          <a:prstGeom prst="rect">
            <a:avLst/>
          </a:prstGeom>
          <a:solidFill>
            <a:schemeClr val="bg1"/>
          </a:solidFill>
        </p:spPr>
        <p:txBody>
          <a:bodyPr wrap="square" rtlCol="0">
            <a:spAutoFit/>
          </a:bodyPr>
          <a:lstStyle/>
          <a:p>
            <a:r>
              <a:rPr lang="nl-NL" sz="3200" b="1" dirty="0" smtClean="0"/>
              <a:t>A - WESTERKERK</a:t>
            </a:r>
            <a:endParaRPr lang="nl-NL" sz="3200" b="1" dirty="0"/>
          </a:p>
        </p:txBody>
      </p:sp>
      <p:sp>
        <p:nvSpPr>
          <p:cNvPr id="16" name="Tekstvak 15"/>
          <p:cNvSpPr txBox="1"/>
          <p:nvPr/>
        </p:nvSpPr>
        <p:spPr>
          <a:xfrm>
            <a:off x="3206044" y="3152433"/>
            <a:ext cx="1851380" cy="400110"/>
          </a:xfrm>
          <a:prstGeom prst="rect">
            <a:avLst/>
          </a:prstGeom>
          <a:noFill/>
          <a:ln w="25400">
            <a:solidFill>
              <a:schemeClr val="tx1"/>
            </a:solidFill>
          </a:ln>
        </p:spPr>
        <p:txBody>
          <a:bodyPr wrap="square" rtlCol="0">
            <a:spAutoFit/>
          </a:bodyPr>
          <a:lstStyle/>
          <a:p>
            <a:r>
              <a:rPr lang="nl-NL" sz="2000" b="1" dirty="0" smtClean="0">
                <a:solidFill>
                  <a:srgbClr val="92D050"/>
                </a:solidFill>
              </a:rPr>
              <a:t>WESTERKERK</a:t>
            </a:r>
            <a:endParaRPr lang="nl-NL" sz="2000" b="1" dirty="0">
              <a:solidFill>
                <a:srgbClr val="92D050"/>
              </a:solidFill>
            </a:endParaRPr>
          </a:p>
        </p:txBody>
      </p:sp>
      <p:sp>
        <p:nvSpPr>
          <p:cNvPr id="17" name="Tekstvak 16"/>
          <p:cNvSpPr txBox="1"/>
          <p:nvPr/>
        </p:nvSpPr>
        <p:spPr>
          <a:xfrm>
            <a:off x="3206043" y="2399332"/>
            <a:ext cx="1851380" cy="400110"/>
          </a:xfrm>
          <a:prstGeom prst="rect">
            <a:avLst/>
          </a:prstGeom>
          <a:noFill/>
          <a:ln>
            <a:solidFill>
              <a:schemeClr val="tx1"/>
            </a:solidFill>
            <a:prstDash val="dash"/>
          </a:ln>
        </p:spPr>
        <p:txBody>
          <a:bodyPr wrap="square" rtlCol="0">
            <a:spAutoFit/>
          </a:bodyPr>
          <a:lstStyle/>
          <a:p>
            <a:r>
              <a:rPr lang="nl-NL" sz="2000" b="1" dirty="0" smtClean="0">
                <a:solidFill>
                  <a:srgbClr val="7030A0"/>
                </a:solidFill>
              </a:rPr>
              <a:t>BROEDERKERK</a:t>
            </a:r>
            <a:endParaRPr lang="nl-NL" sz="2000" b="1" dirty="0">
              <a:solidFill>
                <a:srgbClr val="7030A0"/>
              </a:solidFill>
            </a:endParaRPr>
          </a:p>
        </p:txBody>
      </p:sp>
      <p:sp>
        <p:nvSpPr>
          <p:cNvPr id="18" name="Tekstvak 17"/>
          <p:cNvSpPr txBox="1"/>
          <p:nvPr/>
        </p:nvSpPr>
        <p:spPr>
          <a:xfrm>
            <a:off x="9535558" y="3752598"/>
            <a:ext cx="1962174" cy="400110"/>
          </a:xfrm>
          <a:prstGeom prst="rect">
            <a:avLst/>
          </a:prstGeom>
          <a:solidFill>
            <a:schemeClr val="bg1"/>
          </a:solidFill>
          <a:ln w="25400">
            <a:solidFill>
              <a:schemeClr val="tx1"/>
            </a:solidFill>
          </a:ln>
        </p:spPr>
        <p:txBody>
          <a:bodyPr wrap="square" rtlCol="0">
            <a:spAutoFit/>
          </a:bodyPr>
          <a:lstStyle/>
          <a:p>
            <a:r>
              <a:rPr lang="nl-NL" sz="2000" b="1" dirty="0" smtClean="0">
                <a:solidFill>
                  <a:schemeClr val="accent5">
                    <a:lumMod val="75000"/>
                  </a:schemeClr>
                </a:solidFill>
              </a:rPr>
              <a:t>OPEN</a:t>
            </a:r>
            <a:r>
              <a:rPr lang="nl-NL" sz="2000" b="1" dirty="0" smtClean="0"/>
              <a:t> </a:t>
            </a:r>
            <a:r>
              <a:rPr lang="nl-NL" sz="2000" b="1" dirty="0" smtClean="0">
                <a:solidFill>
                  <a:schemeClr val="accent5">
                    <a:lumMod val="75000"/>
                  </a:schemeClr>
                </a:solidFill>
              </a:rPr>
              <a:t>HOF</a:t>
            </a:r>
            <a:endParaRPr lang="nl-NL" sz="2000" b="1" dirty="0">
              <a:solidFill>
                <a:schemeClr val="accent5">
                  <a:lumMod val="75000"/>
                </a:schemeClr>
              </a:solidFill>
            </a:endParaRPr>
          </a:p>
        </p:txBody>
      </p:sp>
      <p:sp>
        <p:nvSpPr>
          <p:cNvPr id="19" name="Tekstvak 18"/>
          <p:cNvSpPr txBox="1"/>
          <p:nvPr/>
        </p:nvSpPr>
        <p:spPr>
          <a:xfrm>
            <a:off x="9535559" y="1680759"/>
            <a:ext cx="1962174" cy="400110"/>
          </a:xfrm>
          <a:prstGeom prst="rect">
            <a:avLst/>
          </a:prstGeom>
          <a:noFill/>
          <a:ln>
            <a:solidFill>
              <a:schemeClr val="tx1"/>
            </a:solidFill>
            <a:prstDash val="dash"/>
          </a:ln>
        </p:spPr>
        <p:txBody>
          <a:bodyPr wrap="square" rtlCol="0">
            <a:spAutoFit/>
          </a:bodyPr>
          <a:lstStyle/>
          <a:p>
            <a:r>
              <a:rPr lang="nl-NL" sz="2000" b="1" dirty="0" smtClean="0"/>
              <a:t>BURGWALKERK</a:t>
            </a:r>
            <a:endParaRPr lang="nl-NL" sz="2000" b="1" dirty="0"/>
          </a:p>
        </p:txBody>
      </p:sp>
      <p:sp>
        <p:nvSpPr>
          <p:cNvPr id="20" name="Tekstvak 19"/>
          <p:cNvSpPr txBox="1"/>
          <p:nvPr/>
        </p:nvSpPr>
        <p:spPr>
          <a:xfrm>
            <a:off x="593713" y="1192205"/>
            <a:ext cx="2754489" cy="400110"/>
          </a:xfrm>
          <a:prstGeom prst="rect">
            <a:avLst/>
          </a:prstGeom>
          <a:noFill/>
        </p:spPr>
        <p:txBody>
          <a:bodyPr wrap="square" rtlCol="0">
            <a:spAutoFit/>
          </a:bodyPr>
          <a:lstStyle/>
          <a:p>
            <a:r>
              <a:rPr lang="nl-NL" sz="2000" b="1" dirty="0" smtClean="0">
                <a:solidFill>
                  <a:srgbClr val="FF0000"/>
                </a:solidFill>
              </a:rPr>
              <a:t>BOVENKERK</a:t>
            </a:r>
            <a:endParaRPr lang="nl-NL" sz="2000" b="1" dirty="0">
              <a:solidFill>
                <a:srgbClr val="FF0000"/>
              </a:solidFill>
            </a:endParaRPr>
          </a:p>
        </p:txBody>
      </p:sp>
      <p:sp>
        <p:nvSpPr>
          <p:cNvPr id="21" name="Tekstvak 20"/>
          <p:cNvSpPr txBox="1"/>
          <p:nvPr/>
        </p:nvSpPr>
        <p:spPr>
          <a:xfrm>
            <a:off x="6129865" y="2399332"/>
            <a:ext cx="1851380" cy="400110"/>
          </a:xfrm>
          <a:prstGeom prst="rect">
            <a:avLst/>
          </a:prstGeom>
          <a:noFill/>
          <a:ln>
            <a:solidFill>
              <a:schemeClr val="tx1"/>
            </a:solidFill>
            <a:prstDash val="dash"/>
          </a:ln>
        </p:spPr>
        <p:txBody>
          <a:bodyPr wrap="square" rtlCol="0">
            <a:spAutoFit/>
          </a:bodyPr>
          <a:lstStyle/>
          <a:p>
            <a:r>
              <a:rPr lang="nl-NL" sz="2000" b="1" dirty="0" smtClean="0">
                <a:solidFill>
                  <a:srgbClr val="7030A0"/>
                </a:solidFill>
              </a:rPr>
              <a:t>BROEDERKERK</a:t>
            </a:r>
            <a:endParaRPr lang="nl-NL" sz="2000" b="1" dirty="0">
              <a:solidFill>
                <a:srgbClr val="7030A0"/>
              </a:solidFill>
            </a:endParaRPr>
          </a:p>
        </p:txBody>
      </p:sp>
    </p:spTree>
    <p:extLst>
      <p:ext uri="{BB962C8B-B14F-4D97-AF65-F5344CB8AC3E}">
        <p14:creationId xmlns:p14="http://schemas.microsoft.com/office/powerpoint/2010/main" val="2683890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12192000" cy="6858000"/>
          </a:xfrm>
        </p:spPr>
        <p:txBody>
          <a:bodyPr>
            <a:normAutofit/>
          </a:bodyPr>
          <a:lstStyle/>
          <a:p>
            <a:pPr marL="228600">
              <a:lnSpc>
                <a:spcPct val="115000"/>
              </a:lnSpc>
              <a:spcAft>
                <a:spcPts val="800"/>
              </a:spcAft>
            </a:pPr>
            <a:r>
              <a:rPr lang="nl-NL" dirty="0">
                <a:latin typeface="Calibri" panose="020F0502020204030204" pitchFamily="34" charset="0"/>
                <a:ea typeface="Calibri" panose="020F0502020204030204" pitchFamily="34" charset="0"/>
                <a:cs typeface="Times New Roman" panose="02020603050405020304" pitchFamily="18" charset="0"/>
              </a:rPr>
              <a:t>In de stuurgroep zijn de voorkeuren van de wijkgemeenten en de achtergronden daarvan gelegd naast de doelstelling van </a:t>
            </a:r>
            <a:r>
              <a:rPr lang="nl-NL" b="1" dirty="0">
                <a:latin typeface="Calibri" panose="020F0502020204030204" pitchFamily="34" charset="0"/>
                <a:ea typeface="Calibri" panose="020F0502020204030204" pitchFamily="34" charset="0"/>
                <a:cs typeface="Times New Roman" panose="02020603050405020304" pitchFamily="18" charset="0"/>
              </a:rPr>
              <a:t>‘toekomstbestendig’ gemeentezijn</a:t>
            </a:r>
            <a:r>
              <a:rPr lang="nl-NL" dirty="0">
                <a:latin typeface="Calibri" panose="020F0502020204030204" pitchFamily="34" charset="0"/>
                <a:ea typeface="Calibri" panose="020F0502020204030204" pitchFamily="34" charset="0"/>
                <a:cs typeface="Times New Roman" panose="02020603050405020304" pitchFamily="18" charset="0"/>
              </a:rPr>
              <a:t> en de daaruit voortvloeiende noodzakelijke bezuinigingen</a:t>
            </a:r>
            <a:r>
              <a:rPr lang="nl-NL" dirty="0" smtClean="0">
                <a:latin typeface="Calibri" panose="020F0502020204030204" pitchFamily="34" charset="0"/>
                <a:ea typeface="Calibri" panose="020F0502020204030204" pitchFamily="34" charset="0"/>
                <a:cs typeface="Times New Roman" panose="02020603050405020304" pitchFamily="18" charset="0"/>
              </a:rPr>
              <a:t>.</a:t>
            </a:r>
            <a:r>
              <a:rPr lang="nl-NL"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 </a:t>
            </a:r>
            <a:br>
              <a:rPr lang="nl-NL"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br>
            <a:r>
              <a:rPr lang="nl-NL"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(totaalplaatje exploitatie en initieel, totaal Kampen)</a:t>
            </a:r>
            <a:r>
              <a:rPr lang="nl-NL" dirty="0" smtClean="0">
                <a:latin typeface="Calibri" panose="020F0502020204030204" pitchFamily="34" charset="0"/>
                <a:ea typeface="Calibri" panose="020F0502020204030204" pitchFamily="34" charset="0"/>
                <a:cs typeface="Times New Roman" panose="02020603050405020304" pitchFamily="18" charset="0"/>
              </a:rPr>
              <a:t> </a:t>
            </a:r>
            <a:br>
              <a:rPr lang="nl-NL" dirty="0" smtClean="0">
                <a:latin typeface="Calibri" panose="020F0502020204030204" pitchFamily="34" charset="0"/>
                <a:ea typeface="Calibri" panose="020F0502020204030204" pitchFamily="34" charset="0"/>
                <a:cs typeface="Times New Roman" panose="02020603050405020304" pitchFamily="18" charset="0"/>
              </a:rPr>
            </a:br>
            <a:r>
              <a:rPr lang="nl-NL" sz="4000" dirty="0">
                <a:solidFill>
                  <a:prstClr val="black"/>
                </a:solidFill>
                <a:latin typeface="Calibri" panose="020F0502020204030204" pitchFamily="34" charset="0"/>
                <a:ea typeface="Calibri" panose="020F0502020204030204" pitchFamily="34" charset="0"/>
                <a:cs typeface="Times New Roman" panose="02020603050405020304" pitchFamily="18" charset="0"/>
              </a:rPr>
              <a:t>Op grond daarvan komt de stuurgroep tot een aantal overwegingen en adviseert zij de algemene kerkenraden als volgt</a:t>
            </a:r>
            <a:r>
              <a:rPr lang="nl-NL" sz="40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t>
            </a:r>
            <a:endParaRPr lang="nl-NL" dirty="0"/>
          </a:p>
        </p:txBody>
      </p:sp>
    </p:spTree>
    <p:extLst>
      <p:ext uri="{BB962C8B-B14F-4D97-AF65-F5344CB8AC3E}">
        <p14:creationId xmlns:p14="http://schemas.microsoft.com/office/powerpoint/2010/main" val="3133749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12192000" cy="2711512"/>
          </a:xfrm>
          <a:prstGeom prst="rect">
            <a:avLst/>
          </a:prstGeom>
        </p:spPr>
        <p:txBody>
          <a:bodyPr wrap="square">
            <a:spAutoFit/>
          </a:bodyPr>
          <a:lstStyle/>
          <a:p>
            <a:pPr lvl="1">
              <a:lnSpc>
                <a:spcPct val="115000"/>
              </a:lnSpc>
              <a:spcAft>
                <a:spcPts val="0"/>
              </a:spcAft>
            </a:pPr>
            <a:r>
              <a:rPr lang="nl-NL" sz="3200" b="1" dirty="0" smtClean="0">
                <a:latin typeface="Calibri" panose="020F0502020204030204" pitchFamily="34" charset="0"/>
                <a:ea typeface="Calibri" panose="020F0502020204030204" pitchFamily="34" charset="0"/>
                <a:cs typeface="Times New Roman" panose="02020603050405020304" pitchFamily="18" charset="0"/>
              </a:rPr>
              <a:t>VOORKEUREN WIJKGEMEENTEN</a:t>
            </a:r>
          </a:p>
          <a:p>
            <a:pPr lvl="1">
              <a:lnSpc>
                <a:spcPct val="115000"/>
              </a:lnSpc>
              <a:spcAft>
                <a:spcPts val="0"/>
              </a:spcAft>
            </a:pPr>
            <a:r>
              <a:rPr lang="nl-NL" sz="3200" b="1" dirty="0">
                <a:latin typeface="Calibri" panose="020F0502020204030204" pitchFamily="34" charset="0"/>
                <a:ea typeface="Calibri" panose="020F0502020204030204" pitchFamily="34" charset="0"/>
                <a:cs typeface="Times New Roman" panose="02020603050405020304" pitchFamily="18" charset="0"/>
              </a:rPr>
              <a:t>Protestantse Wijkgemeente in wording</a:t>
            </a:r>
            <a:endParaRPr lang="nl-NL" sz="3200" dirty="0">
              <a:latin typeface="Calibri" panose="020F0502020204030204" pitchFamily="34" charset="0"/>
              <a:ea typeface="Calibri" panose="020F0502020204030204" pitchFamily="34" charset="0"/>
              <a:cs typeface="Times New Roman" panose="02020603050405020304" pitchFamily="18" charset="0"/>
            </a:endParaRPr>
          </a:p>
          <a:p>
            <a:pPr marL="502920">
              <a:lnSpc>
                <a:spcPct val="115000"/>
              </a:lnSpc>
              <a:spcAft>
                <a:spcPts val="0"/>
              </a:spcAft>
            </a:pPr>
            <a:r>
              <a:rPr lang="nl-NL"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Eerste voorkeur: Open Hof </a:t>
            </a:r>
            <a:r>
              <a:rPr lang="nl-NL" sz="20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met  aanpassingen</a:t>
            </a:r>
            <a:r>
              <a:rPr lang="nl-NL"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gekoppeld aan de wens om de Burgwalkerk af en toe te kunnen blijven gebruiken voor diensten</a:t>
            </a:r>
          </a:p>
          <a:p>
            <a:pPr marL="502920">
              <a:lnSpc>
                <a:spcPct val="115000"/>
              </a:lnSpc>
              <a:spcAft>
                <a:spcPts val="800"/>
              </a:spcAft>
            </a:pPr>
            <a:r>
              <a:rPr lang="nl-NL"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Alternatief: </a:t>
            </a:r>
            <a:r>
              <a:rPr lang="nl-NL" sz="32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Burgwalkerk</a:t>
            </a:r>
            <a:endParaRPr lang="nl-NL"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1490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11934334" cy="2890663"/>
          </a:xfrm>
          <a:prstGeom prst="rect">
            <a:avLst/>
          </a:prstGeom>
        </p:spPr>
        <p:txBody>
          <a:bodyPr wrap="square">
            <a:spAutoFit/>
          </a:bodyPr>
          <a:lstStyle/>
          <a:p>
            <a:pPr lvl="1">
              <a:lnSpc>
                <a:spcPct val="115000"/>
              </a:lnSpc>
              <a:spcBef>
                <a:spcPts val="1200"/>
              </a:spcBef>
              <a:spcAft>
                <a:spcPts val="800"/>
              </a:spcAft>
            </a:pPr>
            <a:r>
              <a:rPr lang="nl-NL" sz="3200" dirty="0">
                <a:latin typeface="Calibri" panose="020F0502020204030204" pitchFamily="34" charset="0"/>
                <a:ea typeface="Calibri" panose="020F0502020204030204" pitchFamily="34" charset="0"/>
                <a:cs typeface="Times New Roman" panose="02020603050405020304" pitchFamily="18" charset="0"/>
              </a:rPr>
              <a:t>Maak van de </a:t>
            </a:r>
            <a:r>
              <a:rPr lang="nl-NL" sz="3200" b="1" dirty="0">
                <a:latin typeface="Calibri" panose="020F0502020204030204" pitchFamily="34" charset="0"/>
                <a:ea typeface="Calibri" panose="020F0502020204030204" pitchFamily="34" charset="0"/>
                <a:cs typeface="Times New Roman" panose="02020603050405020304" pitchFamily="18" charset="0"/>
              </a:rPr>
              <a:t>Open Hof</a:t>
            </a:r>
            <a:r>
              <a:rPr lang="nl-NL" sz="3200" dirty="0">
                <a:latin typeface="Calibri" panose="020F0502020204030204" pitchFamily="34" charset="0"/>
                <a:ea typeface="Calibri" panose="020F0502020204030204" pitchFamily="34" charset="0"/>
                <a:cs typeface="Times New Roman" panose="02020603050405020304" pitchFamily="18" charset="0"/>
              </a:rPr>
              <a:t> per 1-1-2016 de reguliere vierplek voor de Protestantse Wijkgemeente in wording. Stel een budget van </a:t>
            </a:r>
            <a:r>
              <a:rPr lang="nl-NL" sz="32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€200.000 </a:t>
            </a:r>
            <a:r>
              <a:rPr lang="nl-NL" sz="3200" dirty="0">
                <a:latin typeface="Calibri" panose="020F0502020204030204" pitchFamily="34" charset="0"/>
                <a:ea typeface="Calibri" panose="020F0502020204030204" pitchFamily="34" charset="0"/>
                <a:cs typeface="Times New Roman" panose="02020603050405020304" pitchFamily="18" charset="0"/>
              </a:rPr>
              <a:t>(incl. BTW) ter beschikking om in de Open Hof (inclusief orgel) in lijn met het verzoek van de wijkgemeente een aantal aanpassingen te </a:t>
            </a:r>
            <a:r>
              <a:rPr lang="nl-NL" sz="3200" dirty="0" smtClean="0">
                <a:latin typeface="Calibri" panose="020F0502020204030204" pitchFamily="34" charset="0"/>
                <a:ea typeface="Calibri" panose="020F0502020204030204" pitchFamily="34" charset="0"/>
                <a:cs typeface="Times New Roman" panose="02020603050405020304" pitchFamily="18" charset="0"/>
              </a:rPr>
              <a:t>doen</a:t>
            </a:r>
            <a:endParaRPr lang="nl-NL" sz="3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4082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12192000" cy="2462213"/>
          </a:xfrm>
          <a:prstGeom prst="rect">
            <a:avLst/>
          </a:prstGeom>
        </p:spPr>
        <p:txBody>
          <a:bodyPr wrap="square">
            <a:spAutoFit/>
          </a:bodyPr>
          <a:lstStyle/>
          <a:p>
            <a:pPr marL="457200">
              <a:spcAft>
                <a:spcPts val="0"/>
              </a:spcAft>
            </a:pPr>
            <a:r>
              <a:rPr lang="nl-NL" sz="900" dirty="0">
                <a:latin typeface="Calibri" panose="020F0502020204030204" pitchFamily="34" charset="0"/>
                <a:ea typeface="Calibri" panose="020F0502020204030204" pitchFamily="34" charset="0"/>
                <a:cs typeface="Times New Roman" panose="02020603050405020304" pitchFamily="18" charset="0"/>
              </a:rPr>
              <a:t> </a:t>
            </a:r>
            <a:r>
              <a:rPr lang="nl-NL" sz="3600" dirty="0" smtClean="0">
                <a:latin typeface="Calibri" panose="020F0502020204030204" pitchFamily="34" charset="0"/>
                <a:ea typeface="Calibri" panose="020F0502020204030204" pitchFamily="34" charset="0"/>
                <a:cs typeface="Times New Roman" panose="02020603050405020304" pitchFamily="18" charset="0"/>
              </a:rPr>
              <a:t>Een </a:t>
            </a:r>
            <a:r>
              <a:rPr lang="nl-NL" sz="3600" dirty="0">
                <a:latin typeface="Calibri" panose="020F0502020204030204" pitchFamily="34" charset="0"/>
                <a:ea typeface="Calibri" panose="020F0502020204030204" pitchFamily="34" charset="0"/>
                <a:cs typeface="Times New Roman" panose="02020603050405020304" pitchFamily="18" charset="0"/>
              </a:rPr>
              <a:t>voordeel van het aanpassen en moderniseren van een kerkgebouw  is dat het dan zowel voor de oorspronkelijke ‘thuisgemeente’ als de ‘er bij komende gemeenteleden’ een ‘nieuw’ gebouw is geworden.</a:t>
            </a:r>
          </a:p>
          <a:p>
            <a:pPr>
              <a:spcAft>
                <a:spcPts val="0"/>
              </a:spcAft>
            </a:pPr>
            <a:r>
              <a:rPr lang="nl-NL" sz="1000" dirty="0">
                <a:latin typeface="Calibri" panose="020F0502020204030204" pitchFamily="34" charset="0"/>
                <a:ea typeface="Calibri" panose="020F0502020204030204" pitchFamily="34" charset="0"/>
                <a:cs typeface="Times New Roman" panose="02020603050405020304" pitchFamily="18" charset="0"/>
              </a:rPr>
              <a:t>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4146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75907" y="-103695"/>
            <a:ext cx="10515600" cy="2705493"/>
          </a:xfrm>
        </p:spPr>
        <p:txBody>
          <a:bodyPr>
            <a:normAutofit/>
          </a:bodyPr>
          <a:lstStyle/>
          <a:p>
            <a:pPr algn="ctr"/>
            <a:r>
              <a:rPr lang="nl-NL" dirty="0" smtClean="0"/>
              <a:t>Gemeenteavond</a:t>
            </a:r>
            <a:br>
              <a:rPr lang="nl-NL" dirty="0" smtClean="0"/>
            </a:br>
            <a:r>
              <a:rPr lang="nl-NL" sz="3200" b="1" dirty="0" smtClean="0">
                <a:solidFill>
                  <a:srgbClr val="FF0000"/>
                </a:solidFill>
                <a:latin typeface="Arial Black" panose="020B0A04020102020204" pitchFamily="34" charset="0"/>
              </a:rPr>
              <a:t>28 oktober </a:t>
            </a:r>
            <a:r>
              <a:rPr lang="nl-NL" sz="3200" b="1" dirty="0" smtClean="0">
                <a:solidFill>
                  <a:srgbClr val="FF0000"/>
                </a:solidFill>
              </a:rPr>
              <a:t>2015</a:t>
            </a:r>
            <a:br>
              <a:rPr lang="nl-NL" sz="3200" b="1" dirty="0" smtClean="0">
                <a:solidFill>
                  <a:srgbClr val="FF0000"/>
                </a:solidFill>
              </a:rPr>
            </a:br>
            <a:r>
              <a:rPr lang="nl-NL" sz="3200" b="1" dirty="0" smtClean="0"/>
              <a:t>onderweg naar</a:t>
            </a:r>
            <a:r>
              <a:rPr lang="nl-NL" sz="3200" b="1" dirty="0" smtClean="0">
                <a:solidFill>
                  <a:srgbClr val="FF0000"/>
                </a:solidFill>
              </a:rPr>
              <a:t/>
            </a:r>
            <a:br>
              <a:rPr lang="nl-NL" sz="3200" b="1" dirty="0" smtClean="0">
                <a:solidFill>
                  <a:srgbClr val="FF0000"/>
                </a:solidFill>
              </a:rPr>
            </a:br>
            <a:r>
              <a:rPr lang="nl-NL" sz="4800" b="1" dirty="0" smtClean="0">
                <a:solidFill>
                  <a:srgbClr val="FF0000"/>
                </a:solidFill>
              </a:rPr>
              <a:t>drie wijkgemeenten en drie kerkgebouwen</a:t>
            </a:r>
            <a:r>
              <a:rPr lang="nl-NL" sz="3200" b="1" dirty="0" smtClean="0">
                <a:solidFill>
                  <a:srgbClr val="FF0000"/>
                </a:solidFill>
              </a:rPr>
              <a:t/>
            </a:r>
            <a:br>
              <a:rPr lang="nl-NL" sz="3200" b="1" dirty="0" smtClean="0">
                <a:solidFill>
                  <a:srgbClr val="FF0000"/>
                </a:solidFill>
              </a:rPr>
            </a:br>
            <a:r>
              <a:rPr lang="nl-NL" sz="3200" b="1" dirty="0" smtClean="0">
                <a:solidFill>
                  <a:srgbClr val="FF0000"/>
                </a:solidFill>
              </a:rPr>
              <a:t> </a:t>
            </a:r>
            <a:endParaRPr lang="nl-NL" sz="3200" b="1" dirty="0">
              <a:solidFill>
                <a:srgbClr val="FF0000"/>
              </a:solidFill>
            </a:endParaRPr>
          </a:p>
        </p:txBody>
      </p:sp>
      <p:sp>
        <p:nvSpPr>
          <p:cNvPr id="3" name="Tijdelijke aanduiding voor inhoud 2"/>
          <p:cNvSpPr>
            <a:spLocks noGrp="1"/>
          </p:cNvSpPr>
          <p:nvPr>
            <p:ph idx="1"/>
          </p:nvPr>
        </p:nvSpPr>
        <p:spPr>
          <a:xfrm>
            <a:off x="75415" y="2514560"/>
            <a:ext cx="12116585" cy="5320334"/>
          </a:xfrm>
        </p:spPr>
        <p:txBody>
          <a:bodyPr>
            <a:normAutofit/>
          </a:bodyPr>
          <a:lstStyle/>
          <a:p>
            <a:pPr marL="514350" lvl="0" indent="-514350">
              <a:buFont typeface="+mj-lt"/>
              <a:buAutoNum type="arabicPeriod"/>
            </a:pPr>
            <a:r>
              <a:rPr lang="nl-NL" sz="3200" dirty="0" smtClean="0">
                <a:solidFill>
                  <a:srgbClr val="FF0000"/>
                </a:solidFill>
              </a:rPr>
              <a:t>Opening</a:t>
            </a:r>
            <a:r>
              <a:rPr lang="nl-NL" sz="3200" dirty="0" smtClean="0"/>
              <a:t> </a:t>
            </a:r>
            <a:r>
              <a:rPr lang="nl-NL" sz="2000" i="1" dirty="0" smtClean="0"/>
              <a:t>(</a:t>
            </a:r>
            <a:r>
              <a:rPr lang="nl-NL" sz="2000" dirty="0">
                <a:solidFill>
                  <a:prstClr val="black"/>
                </a:solidFill>
              </a:rPr>
              <a:t>Bert Endedijk, </a:t>
            </a:r>
            <a:r>
              <a:rPr lang="nl-NL" sz="2000" i="1" dirty="0">
                <a:solidFill>
                  <a:prstClr val="black"/>
                </a:solidFill>
              </a:rPr>
              <a:t>voorzitter Algemene Kerkenraad Gereformeerde Kerk te </a:t>
            </a:r>
            <a:r>
              <a:rPr lang="nl-NL" sz="2000" i="1" dirty="0" smtClean="0">
                <a:solidFill>
                  <a:prstClr val="black"/>
                </a:solidFill>
              </a:rPr>
              <a:t>Kampen</a:t>
            </a:r>
            <a:r>
              <a:rPr lang="nl-NL" sz="2000" i="1" dirty="0" smtClean="0"/>
              <a:t>)</a:t>
            </a:r>
            <a:endParaRPr lang="nl-NL" sz="2800" dirty="0" smtClean="0"/>
          </a:p>
          <a:p>
            <a:pPr marL="0" lvl="0" indent="0">
              <a:buNone/>
            </a:pPr>
            <a:endParaRPr lang="nl-NL" sz="3200" dirty="0"/>
          </a:p>
        </p:txBody>
      </p:sp>
    </p:spTree>
    <p:extLst>
      <p:ext uri="{BB962C8B-B14F-4D97-AF65-F5344CB8AC3E}">
        <p14:creationId xmlns:p14="http://schemas.microsoft.com/office/powerpoint/2010/main" val="31788107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p:cNvSpPr/>
          <p:nvPr/>
        </p:nvSpPr>
        <p:spPr>
          <a:xfrm>
            <a:off x="-254524" y="93334"/>
            <a:ext cx="12446523" cy="6463308"/>
          </a:xfrm>
          <a:prstGeom prst="rect">
            <a:avLst/>
          </a:prstGeom>
        </p:spPr>
        <p:txBody>
          <a:bodyPr wrap="square">
            <a:spAutoFit/>
          </a:bodyPr>
          <a:lstStyle/>
          <a:p>
            <a:pPr lvl="1">
              <a:lnSpc>
                <a:spcPct val="115000"/>
              </a:lnSpc>
              <a:spcAft>
                <a:spcPts val="800"/>
              </a:spcAft>
            </a:pPr>
            <a:r>
              <a:rPr lang="nl-NL" sz="4000" dirty="0">
                <a:latin typeface="Calibri" panose="020F0502020204030204" pitchFamily="34" charset="0"/>
                <a:ea typeface="Calibri" panose="020F0502020204030204" pitchFamily="34" charset="0"/>
                <a:cs typeface="Times New Roman" panose="02020603050405020304" pitchFamily="18" charset="0"/>
              </a:rPr>
              <a:t>Zet een traject in om de Burgwalkerk per 1 januari 2017 onder te brengen in een eigendomsstichting met daarbij de afspraak met de nieuwe eigenaar/exploitant dat de Burgwalkerk bruikbaar blijft en  beschikbaar is voor in overleg met de wijkgemeente te bepalen diensten waaronder de vieringen </a:t>
            </a:r>
            <a:r>
              <a:rPr lang="nl-NL" sz="4000" dirty="0" smtClean="0">
                <a:latin typeface="Calibri" panose="020F0502020204030204" pitchFamily="34" charset="0"/>
                <a:ea typeface="Calibri" panose="020F0502020204030204" pitchFamily="34" charset="0"/>
                <a:cs typeface="Times New Roman" panose="02020603050405020304" pitchFamily="18" charset="0"/>
              </a:rPr>
              <a:t>op hoogtijdagen en  cantatediensten.  </a:t>
            </a:r>
            <a:r>
              <a:rPr lang="nl-NL" sz="4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De uitkomst van dit traject beïnvloedt niet de keuze voor de Open Hof als gebouw van de protestantse wijkgemeente in wording. </a:t>
            </a:r>
            <a:endParaRPr lang="nl-NL" sz="4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9493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12192000" cy="2357568"/>
          </a:xfrm>
          <a:prstGeom prst="rect">
            <a:avLst/>
          </a:prstGeom>
        </p:spPr>
        <p:txBody>
          <a:bodyPr wrap="square">
            <a:spAutoFit/>
          </a:bodyPr>
          <a:lstStyle/>
          <a:p>
            <a:pPr lvl="1">
              <a:lnSpc>
                <a:spcPct val="115000"/>
              </a:lnSpc>
              <a:spcAft>
                <a:spcPts val="0"/>
              </a:spcAft>
            </a:pPr>
            <a:r>
              <a:rPr lang="nl-NL" sz="32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VOORKEUREN WIJKGEMEENTEN</a:t>
            </a:r>
          </a:p>
          <a:p>
            <a:pPr lvl="1">
              <a:lnSpc>
                <a:spcPct val="115000"/>
              </a:lnSpc>
              <a:spcAft>
                <a:spcPts val="0"/>
              </a:spcAft>
            </a:pPr>
            <a:r>
              <a:rPr lang="nl-NL" sz="32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Wijk </a:t>
            </a:r>
            <a:r>
              <a:rPr lang="nl-NL" sz="3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 Westerkerk</a:t>
            </a:r>
            <a:endParaRPr lang="nl-NL" sz="32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502920">
              <a:lnSpc>
                <a:spcPct val="115000"/>
              </a:lnSpc>
              <a:spcAft>
                <a:spcPts val="0"/>
              </a:spcAft>
            </a:pPr>
            <a:r>
              <a:rPr lang="nl-NL" sz="3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Eerste voorkeur: Westerkerk </a:t>
            </a:r>
            <a:r>
              <a:rPr lang="nl-NL" sz="2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met aanpassingen in het gebouw</a:t>
            </a:r>
            <a:r>
              <a:rPr lang="nl-NL" sz="3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a:t>
            </a:r>
          </a:p>
          <a:p>
            <a:pPr marL="502920">
              <a:lnSpc>
                <a:spcPct val="115000"/>
              </a:lnSpc>
              <a:spcAft>
                <a:spcPts val="0"/>
              </a:spcAft>
            </a:pPr>
            <a:r>
              <a:rPr lang="nl-NL" sz="3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Tweede voorkeur: </a:t>
            </a:r>
            <a:r>
              <a:rPr lang="nl-NL" sz="32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Broederkerk</a:t>
            </a:r>
          </a:p>
        </p:txBody>
      </p:sp>
    </p:spTree>
    <p:extLst>
      <p:ext uri="{BB962C8B-B14F-4D97-AF65-F5344CB8AC3E}">
        <p14:creationId xmlns:p14="http://schemas.microsoft.com/office/powerpoint/2010/main" val="3465595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172824" y="116539"/>
            <a:ext cx="11921766" cy="4261679"/>
          </a:xfrm>
          <a:prstGeom prst="rect">
            <a:avLst/>
          </a:prstGeom>
        </p:spPr>
        <p:txBody>
          <a:bodyPr wrap="square">
            <a:spAutoFit/>
          </a:bodyPr>
          <a:lstStyle/>
          <a:p>
            <a:pPr lvl="1">
              <a:lnSpc>
                <a:spcPct val="115000"/>
              </a:lnSpc>
              <a:spcAft>
                <a:spcPts val="800"/>
              </a:spcAft>
            </a:pPr>
            <a:r>
              <a:rPr lang="nl-NL" sz="2800" dirty="0">
                <a:latin typeface="Calibri" panose="020F0502020204030204" pitchFamily="34" charset="0"/>
                <a:ea typeface="Calibri" panose="020F0502020204030204" pitchFamily="34" charset="0"/>
                <a:cs typeface="Times New Roman" panose="02020603050405020304" pitchFamily="18" charset="0"/>
              </a:rPr>
              <a:t>Kies de</a:t>
            </a:r>
            <a:r>
              <a:rPr lang="nl-NL" sz="2800" b="1" dirty="0">
                <a:latin typeface="Calibri" panose="020F0502020204030204" pitchFamily="34" charset="0"/>
                <a:ea typeface="Calibri" panose="020F0502020204030204" pitchFamily="34" charset="0"/>
                <a:cs typeface="Times New Roman" panose="02020603050405020304" pitchFamily="18" charset="0"/>
              </a:rPr>
              <a:t> Westerkerk</a:t>
            </a:r>
            <a:r>
              <a:rPr lang="nl-NL" sz="2800" dirty="0">
                <a:latin typeface="Calibri" panose="020F0502020204030204" pitchFamily="34" charset="0"/>
                <a:ea typeface="Calibri" panose="020F0502020204030204" pitchFamily="34" charset="0"/>
                <a:cs typeface="Times New Roman" panose="02020603050405020304" pitchFamily="18" charset="0"/>
              </a:rPr>
              <a:t> als gebouw van wijkgemeenten A/Westerkerk. Stel daarnaast  tot 1 januari 2017 ook de </a:t>
            </a:r>
            <a:r>
              <a:rPr lang="nl-NL" sz="2800" b="1" dirty="0">
                <a:latin typeface="Calibri" panose="020F0502020204030204" pitchFamily="34" charset="0"/>
                <a:ea typeface="Calibri" panose="020F0502020204030204" pitchFamily="34" charset="0"/>
                <a:cs typeface="Times New Roman" panose="02020603050405020304" pitchFamily="18" charset="0"/>
              </a:rPr>
              <a:t>Broederkerk</a:t>
            </a:r>
            <a:r>
              <a:rPr lang="nl-NL" sz="2800" dirty="0">
                <a:latin typeface="Calibri" panose="020F0502020204030204" pitchFamily="34" charset="0"/>
                <a:ea typeface="Calibri" panose="020F0502020204030204" pitchFamily="34" charset="0"/>
                <a:cs typeface="Times New Roman" panose="02020603050405020304" pitchFamily="18" charset="0"/>
              </a:rPr>
              <a:t> ter beschikking aan de wijkgemeenten A en Westerkerk zodat vanuit deze situatie gewerkt kan worden aan de federatie van deze wijkgemeenten. </a:t>
            </a:r>
            <a:endParaRPr lang="nl-NL" sz="2800" dirty="0" smtClean="0">
              <a:latin typeface="Calibri" panose="020F0502020204030204" pitchFamily="34" charset="0"/>
              <a:ea typeface="Calibri" panose="020F0502020204030204" pitchFamily="34" charset="0"/>
              <a:cs typeface="Times New Roman" panose="02020603050405020304" pitchFamily="18" charset="0"/>
            </a:endParaRPr>
          </a:p>
          <a:p>
            <a:pPr lvl="1">
              <a:lnSpc>
                <a:spcPct val="115000"/>
              </a:lnSpc>
              <a:spcAft>
                <a:spcPts val="800"/>
              </a:spcAft>
            </a:pPr>
            <a:r>
              <a:rPr lang="nl-NL" sz="2800" dirty="0" smtClean="0">
                <a:latin typeface="Calibri" panose="020F0502020204030204" pitchFamily="34" charset="0"/>
                <a:ea typeface="Calibri" panose="020F0502020204030204" pitchFamily="34" charset="0"/>
                <a:cs typeface="Times New Roman" panose="02020603050405020304" pitchFamily="18" charset="0"/>
              </a:rPr>
              <a:t>Stel </a:t>
            </a:r>
            <a:r>
              <a:rPr lang="nl-NL" sz="2800" dirty="0">
                <a:latin typeface="Calibri" panose="020F0502020204030204" pitchFamily="34" charset="0"/>
                <a:ea typeface="Calibri" panose="020F0502020204030204" pitchFamily="34" charset="0"/>
                <a:cs typeface="Times New Roman" panose="02020603050405020304" pitchFamily="18" charset="0"/>
              </a:rPr>
              <a:t>een budget van </a:t>
            </a:r>
            <a:r>
              <a:rPr lang="nl-NL"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€ 250.000 </a:t>
            </a:r>
            <a:r>
              <a:rPr lang="nl-NL" sz="2800" dirty="0">
                <a:latin typeface="Calibri" panose="020F0502020204030204" pitchFamily="34" charset="0"/>
                <a:ea typeface="Calibri" panose="020F0502020204030204" pitchFamily="34" charset="0"/>
                <a:cs typeface="Times New Roman" panose="02020603050405020304" pitchFamily="18" charset="0"/>
              </a:rPr>
              <a:t>(incl. BTW) ter beschikking om de Westerkerk (inclusief orgel) aan te passen aan de wensen van de nieuw te vormen wijkgemeente. </a:t>
            </a:r>
            <a:endParaRPr lang="nl-NL" sz="2800" dirty="0" smtClean="0">
              <a:latin typeface="Calibri" panose="020F0502020204030204" pitchFamily="34" charset="0"/>
              <a:ea typeface="Calibri" panose="020F0502020204030204" pitchFamily="34" charset="0"/>
              <a:cs typeface="Times New Roman" panose="02020603050405020304" pitchFamily="18" charset="0"/>
            </a:endParaRPr>
          </a:p>
          <a:p>
            <a:pPr lvl="1">
              <a:lnSpc>
                <a:spcPct val="115000"/>
              </a:lnSpc>
              <a:spcAft>
                <a:spcPts val="800"/>
              </a:spcAft>
            </a:pPr>
            <a:endParaRPr lang="nl-NL"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5735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12192000" cy="2462213"/>
          </a:xfrm>
          <a:prstGeom prst="rect">
            <a:avLst/>
          </a:prstGeom>
        </p:spPr>
        <p:txBody>
          <a:bodyPr wrap="square">
            <a:spAutoFit/>
          </a:bodyPr>
          <a:lstStyle/>
          <a:p>
            <a:pPr marL="457200">
              <a:spcAft>
                <a:spcPts val="0"/>
              </a:spcAft>
            </a:pPr>
            <a:r>
              <a:rPr lang="nl-NL" sz="900" dirty="0">
                <a:latin typeface="Calibri" panose="020F0502020204030204" pitchFamily="34" charset="0"/>
                <a:ea typeface="Calibri" panose="020F0502020204030204" pitchFamily="34" charset="0"/>
                <a:cs typeface="Times New Roman" panose="02020603050405020304" pitchFamily="18" charset="0"/>
              </a:rPr>
              <a:t> </a:t>
            </a:r>
            <a:r>
              <a:rPr lang="nl-NL" sz="3600" dirty="0" smtClean="0">
                <a:latin typeface="Calibri" panose="020F0502020204030204" pitchFamily="34" charset="0"/>
                <a:ea typeface="Calibri" panose="020F0502020204030204" pitchFamily="34" charset="0"/>
                <a:cs typeface="Times New Roman" panose="02020603050405020304" pitchFamily="18" charset="0"/>
              </a:rPr>
              <a:t>Een </a:t>
            </a:r>
            <a:r>
              <a:rPr lang="nl-NL" sz="3600" dirty="0">
                <a:latin typeface="Calibri" panose="020F0502020204030204" pitchFamily="34" charset="0"/>
                <a:ea typeface="Calibri" panose="020F0502020204030204" pitchFamily="34" charset="0"/>
                <a:cs typeface="Times New Roman" panose="02020603050405020304" pitchFamily="18" charset="0"/>
              </a:rPr>
              <a:t>voordeel van het aanpassen en moderniseren van een kerkgebouw  is dat het dan zowel voor de oorspronkelijke ‘thuisgemeente’ als de ‘er bij komende gemeenteleden’ een ‘nieuw’ gebouw is geworden.</a:t>
            </a:r>
          </a:p>
          <a:p>
            <a:pPr>
              <a:spcAft>
                <a:spcPts val="0"/>
              </a:spcAft>
            </a:pPr>
            <a:r>
              <a:rPr lang="nl-NL" sz="1000" dirty="0">
                <a:latin typeface="Calibri" panose="020F0502020204030204" pitchFamily="34" charset="0"/>
                <a:ea typeface="Calibri" panose="020F0502020204030204" pitchFamily="34" charset="0"/>
                <a:cs typeface="Times New Roman" panose="02020603050405020304" pitchFamily="18" charset="0"/>
              </a:rPr>
              <a:t> </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6041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12192000" cy="3773341"/>
          </a:xfrm>
          <a:prstGeom prst="rect">
            <a:avLst/>
          </a:prstGeom>
        </p:spPr>
        <p:txBody>
          <a:bodyPr wrap="square">
            <a:spAutoFit/>
          </a:bodyPr>
          <a:lstStyle/>
          <a:p>
            <a:pPr lvl="1">
              <a:lnSpc>
                <a:spcPct val="115000"/>
              </a:lnSpc>
              <a:spcAft>
                <a:spcPts val="0"/>
              </a:spcAft>
            </a:pPr>
            <a:r>
              <a:rPr lang="nl-NL" sz="32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VOORKEUREN WIJKGEMEENTEN</a:t>
            </a:r>
          </a:p>
          <a:p>
            <a:pPr marL="502920">
              <a:lnSpc>
                <a:spcPct val="115000"/>
              </a:lnSpc>
              <a:spcAft>
                <a:spcPts val="0"/>
              </a:spcAft>
            </a:pPr>
            <a:r>
              <a:rPr lang="nl-NL" sz="4000" b="1" dirty="0" smtClean="0">
                <a:latin typeface="Calibri" panose="020F0502020204030204" pitchFamily="34" charset="0"/>
                <a:ea typeface="Calibri" panose="020F0502020204030204" pitchFamily="34" charset="0"/>
                <a:cs typeface="Times New Roman" panose="02020603050405020304" pitchFamily="18" charset="0"/>
              </a:rPr>
              <a:t>Wijkgemeente </a:t>
            </a:r>
            <a:r>
              <a:rPr lang="nl-NL" sz="4000" b="1" dirty="0">
                <a:latin typeface="Calibri" panose="020F0502020204030204" pitchFamily="34" charset="0"/>
                <a:ea typeface="Calibri" panose="020F0502020204030204" pitchFamily="34" charset="0"/>
                <a:cs typeface="Times New Roman" panose="02020603050405020304" pitchFamily="18" charset="0"/>
              </a:rPr>
              <a:t>B</a:t>
            </a:r>
            <a:endParaRPr lang="nl-NL" sz="4000" dirty="0">
              <a:latin typeface="Calibri" panose="020F0502020204030204" pitchFamily="34" charset="0"/>
              <a:ea typeface="Calibri" panose="020F0502020204030204" pitchFamily="34" charset="0"/>
              <a:cs typeface="Times New Roman" panose="02020603050405020304" pitchFamily="18" charset="0"/>
            </a:endParaRPr>
          </a:p>
          <a:p>
            <a:pPr marL="502920">
              <a:lnSpc>
                <a:spcPct val="115000"/>
              </a:lnSpc>
              <a:spcAft>
                <a:spcPts val="0"/>
              </a:spcAft>
            </a:pPr>
            <a:r>
              <a:rPr lang="nl-NL" sz="4000" dirty="0">
                <a:latin typeface="Calibri" panose="020F0502020204030204" pitchFamily="34" charset="0"/>
                <a:ea typeface="Calibri" panose="020F0502020204030204" pitchFamily="34" charset="0"/>
                <a:cs typeface="Times New Roman" panose="02020603050405020304" pitchFamily="18" charset="0"/>
              </a:rPr>
              <a:t>Eerste voorkeur: Bovenkerk, </a:t>
            </a:r>
            <a:r>
              <a:rPr lang="nl-NL" sz="2800" dirty="0">
                <a:latin typeface="Calibri" panose="020F0502020204030204" pitchFamily="34" charset="0"/>
                <a:ea typeface="Calibri" panose="020F0502020204030204" pitchFamily="34" charset="0"/>
                <a:cs typeface="Times New Roman" panose="02020603050405020304" pitchFamily="18" charset="0"/>
              </a:rPr>
              <a:t>met ander stoelenplan, ombouw voormalige stookruimte  tot kinderopvangruimte en aanvullende zaalruimten in de directe omgeving (zo mogelijk) via stichting </a:t>
            </a:r>
            <a:r>
              <a:rPr lang="nl-NL" sz="2800" dirty="0" err="1">
                <a:latin typeface="Calibri" panose="020F0502020204030204" pitchFamily="34" charset="0"/>
                <a:ea typeface="Calibri" panose="020F0502020204030204" pitchFamily="34" charset="0"/>
                <a:cs typeface="Times New Roman" panose="02020603050405020304" pitchFamily="18" charset="0"/>
              </a:rPr>
              <a:t>Rehoboth</a:t>
            </a:r>
            <a:endParaRPr lang="nl-NL" sz="2800" dirty="0">
              <a:latin typeface="Calibri" panose="020F0502020204030204" pitchFamily="34" charset="0"/>
              <a:ea typeface="Calibri" panose="020F0502020204030204" pitchFamily="34" charset="0"/>
              <a:cs typeface="Times New Roman" panose="02020603050405020304" pitchFamily="18" charset="0"/>
            </a:endParaRPr>
          </a:p>
          <a:p>
            <a:pPr marL="502920">
              <a:lnSpc>
                <a:spcPct val="115000"/>
              </a:lnSpc>
              <a:spcAft>
                <a:spcPts val="0"/>
              </a:spcAft>
            </a:pPr>
            <a:r>
              <a:rPr lang="nl-NL" sz="4000" dirty="0">
                <a:latin typeface="Calibri" panose="020F0502020204030204" pitchFamily="34" charset="0"/>
                <a:ea typeface="Calibri" panose="020F0502020204030204" pitchFamily="34" charset="0"/>
                <a:cs typeface="Times New Roman" panose="02020603050405020304" pitchFamily="18" charset="0"/>
              </a:rPr>
              <a:t>Tweede voorkeur: </a:t>
            </a:r>
            <a:r>
              <a:rPr lang="nl-NL" sz="4000" dirty="0" smtClean="0">
                <a:latin typeface="Calibri" panose="020F0502020204030204" pitchFamily="34" charset="0"/>
                <a:ea typeface="Calibri" panose="020F0502020204030204" pitchFamily="34" charset="0"/>
                <a:cs typeface="Times New Roman" panose="02020603050405020304" pitchFamily="18" charset="0"/>
              </a:rPr>
              <a:t>Broederkerk</a:t>
            </a:r>
            <a:endParaRPr lang="nl-NL"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59840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443060" y="0"/>
            <a:ext cx="12635060" cy="5497339"/>
          </a:xfrm>
          <a:prstGeom prst="rect">
            <a:avLst/>
          </a:prstGeom>
        </p:spPr>
        <p:txBody>
          <a:bodyPr wrap="square">
            <a:spAutoFit/>
          </a:bodyPr>
          <a:lstStyle/>
          <a:p>
            <a:pPr lvl="1">
              <a:lnSpc>
                <a:spcPct val="115000"/>
              </a:lnSpc>
              <a:spcAft>
                <a:spcPts val="0"/>
              </a:spcAft>
            </a:pPr>
            <a:r>
              <a:rPr lang="nl-NL" sz="4400" dirty="0"/>
              <a:t>Stel </a:t>
            </a:r>
            <a:r>
              <a:rPr lang="nl-NL" sz="4400" b="1" dirty="0"/>
              <a:t>tót 1-1-2017</a:t>
            </a:r>
            <a:r>
              <a:rPr lang="nl-NL" sz="4400" dirty="0"/>
              <a:t> de </a:t>
            </a:r>
            <a:r>
              <a:rPr lang="nl-NL" sz="4400" b="1" dirty="0"/>
              <a:t>Bovenkerk</a:t>
            </a:r>
            <a:r>
              <a:rPr lang="nl-NL" sz="4400" dirty="0"/>
              <a:t> ter beschikking aan wijkgemeente B en verzoek de Stichting Behoud Bovenkerk  budget  ter beschikking te stellen voor een verbouwing van de voormalige stookruimte met  een doorgang naar de kerk </a:t>
            </a:r>
            <a:r>
              <a:rPr lang="nl-NL" sz="4400" dirty="0" smtClean="0"/>
              <a:t>.</a:t>
            </a:r>
          </a:p>
          <a:p>
            <a:pPr lvl="1">
              <a:lnSpc>
                <a:spcPct val="115000"/>
              </a:lnSpc>
              <a:spcAft>
                <a:spcPts val="0"/>
              </a:spcAft>
            </a:pPr>
            <a:r>
              <a:rPr lang="nl-NL" sz="4400" dirty="0" smtClean="0"/>
              <a:t>De </a:t>
            </a:r>
            <a:r>
              <a:rPr lang="nl-NL" sz="4400" dirty="0"/>
              <a:t>gebruiksmogelijkheden – ook in het kader van het verhuurbeleid –zullen daardoor sterk toenemen. </a:t>
            </a:r>
            <a:r>
              <a:rPr lang="nl-NL" sz="4400" dirty="0" smtClean="0">
                <a:latin typeface="Calibri" panose="020F0502020204030204" pitchFamily="34" charset="0"/>
                <a:ea typeface="Calibri" panose="020F0502020204030204" pitchFamily="34" charset="0"/>
                <a:cs typeface="Times New Roman" panose="02020603050405020304" pitchFamily="18" charset="0"/>
              </a:rPr>
              <a:t> </a:t>
            </a:r>
            <a:endParaRPr lang="nl-NL" sz="4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5968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443060" y="-103694"/>
            <a:ext cx="12635060" cy="7700121"/>
          </a:xfrm>
          <a:prstGeom prst="rect">
            <a:avLst/>
          </a:prstGeom>
        </p:spPr>
        <p:txBody>
          <a:bodyPr wrap="square">
            <a:spAutoFit/>
          </a:bodyPr>
          <a:lstStyle/>
          <a:p>
            <a:pPr lvl="1">
              <a:lnSpc>
                <a:spcPct val="115000"/>
              </a:lnSpc>
            </a:pPr>
            <a:r>
              <a:rPr lang="nl-NL" sz="3600" dirty="0"/>
              <a:t>Stel </a:t>
            </a:r>
            <a:r>
              <a:rPr lang="nl-NL" sz="3600" b="1" dirty="0"/>
              <a:t>tót 1-1-2017</a:t>
            </a:r>
            <a:r>
              <a:rPr lang="nl-NL" sz="3600" dirty="0"/>
              <a:t> de </a:t>
            </a:r>
            <a:r>
              <a:rPr lang="nl-NL" sz="3600" b="1" dirty="0"/>
              <a:t>Bovenkerk</a:t>
            </a:r>
            <a:r>
              <a:rPr lang="nl-NL" sz="3600" dirty="0"/>
              <a:t> ter beschikking aan wijkgemeente B en verzoek de Stichting Behoud Bovenkerk  budget  ter beschikking te stellen voor een verbouwing van de voormalige stookruimte met  een doorgang naar de kerk .De gebruiksmogelijkheden – ook in het kader van het verhuurbeleid –zullen daardoor sterk toenemen. </a:t>
            </a:r>
            <a:r>
              <a:rPr lang="nl-NL" sz="3600" dirty="0">
                <a:solidFill>
                  <a:srgbClr val="FF0000"/>
                </a:solidFill>
              </a:rPr>
              <a:t>Daarmee voldoet de Bovenkerk echter nog niet aan alle randvoorwaarden die wijk B gesteld heeft en ook niet aan de wensen van huidige andere gebruikers en eisen van potentiële gebruikers. Het creëren van zaalruimte in panden in de directe omgeving van de Bovenkerk is naar mening van de stuurgroep geen wenselijke oplossing</a:t>
            </a:r>
            <a:r>
              <a:rPr lang="nl-NL" sz="3600" dirty="0"/>
              <a:t>.</a:t>
            </a:r>
          </a:p>
          <a:p>
            <a:pPr lvl="1">
              <a:lnSpc>
                <a:spcPct val="115000"/>
              </a:lnSpc>
              <a:spcAft>
                <a:spcPts val="0"/>
              </a:spcAft>
            </a:pPr>
            <a:endParaRPr lang="nl-NL" sz="3600" dirty="0" smtClean="0"/>
          </a:p>
        </p:txBody>
      </p:sp>
    </p:spTree>
    <p:extLst>
      <p:ext uri="{BB962C8B-B14F-4D97-AF65-F5344CB8AC3E}">
        <p14:creationId xmlns:p14="http://schemas.microsoft.com/office/powerpoint/2010/main" val="3393070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113122"/>
            <a:ext cx="12104017" cy="8417689"/>
          </a:xfrm>
          <a:prstGeom prst="rect">
            <a:avLst/>
          </a:prstGeom>
        </p:spPr>
        <p:txBody>
          <a:bodyPr wrap="square">
            <a:spAutoFit/>
          </a:bodyPr>
          <a:lstStyle/>
          <a:p>
            <a:pPr lvl="1">
              <a:lnSpc>
                <a:spcPct val="115000"/>
              </a:lnSpc>
              <a:spcAft>
                <a:spcPts val="800"/>
              </a:spcAft>
            </a:pPr>
            <a:r>
              <a:rPr lang="nl-NL" sz="2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Minderheidsstandpunt</a:t>
            </a:r>
            <a:br>
              <a:rPr lang="nl-NL" sz="2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br>
            <a:r>
              <a:rPr lang="nl-NL" sz="2800" dirty="0" smtClean="0">
                <a:latin typeface="Calibri" panose="020F0502020204030204" pitchFamily="34" charset="0"/>
                <a:ea typeface="Calibri" panose="020F0502020204030204" pitchFamily="34" charset="0"/>
                <a:cs typeface="Times New Roman" panose="02020603050405020304" pitchFamily="18" charset="0"/>
              </a:rPr>
              <a:t>Vooronderstelling </a:t>
            </a:r>
            <a:r>
              <a:rPr lang="nl-NL" sz="2800" dirty="0">
                <a:latin typeface="Calibri" panose="020F0502020204030204" pitchFamily="34" charset="0"/>
                <a:ea typeface="Calibri" panose="020F0502020204030204" pitchFamily="34" charset="0"/>
                <a:cs typeface="Times New Roman" panose="02020603050405020304" pitchFamily="18" charset="0"/>
              </a:rPr>
              <a:t>is, dat het van groot belang is dat juist de Bovenkerk deel blijft </a:t>
            </a:r>
            <a:r>
              <a:rPr lang="nl-NL" sz="2800" dirty="0" smtClean="0">
                <a:latin typeface="Calibri" panose="020F0502020204030204" pitchFamily="34" charset="0"/>
                <a:ea typeface="Calibri" panose="020F0502020204030204" pitchFamily="34" charset="0"/>
                <a:cs typeface="Times New Roman" panose="02020603050405020304" pitchFamily="18" charset="0"/>
              </a:rPr>
              <a:t>uitmaken van </a:t>
            </a:r>
            <a:r>
              <a:rPr lang="nl-NL" sz="2800" dirty="0">
                <a:latin typeface="Calibri" panose="020F0502020204030204" pitchFamily="34" charset="0"/>
                <a:ea typeface="Calibri" panose="020F0502020204030204" pitchFamily="34" charset="0"/>
                <a:cs typeface="Times New Roman" panose="02020603050405020304" pitchFamily="18" charset="0"/>
              </a:rPr>
              <a:t>de kerken die daadwerkelijk (ook) als kerk dienst doen, omdat juist die kerk de kerkgeschiedenis en daarmee ook de geschiedenis van Kampen vorm geeft en heeft gegeven. Hij overstijgt daarmee de status van wijkkerk.</a:t>
            </a:r>
          </a:p>
          <a:p>
            <a:pPr marL="742950" lvl="1" indent="-285750">
              <a:lnSpc>
                <a:spcPct val="115000"/>
              </a:lnSpc>
              <a:spcAft>
                <a:spcPts val="0"/>
              </a:spcAft>
              <a:buFont typeface="+mj-lt"/>
              <a:buAutoNum type="arabicPeriod"/>
            </a:pPr>
            <a:r>
              <a:rPr lang="nl-NL" sz="2800" dirty="0">
                <a:latin typeface="Calibri" panose="020F0502020204030204" pitchFamily="34" charset="0"/>
                <a:ea typeface="Calibri" panose="020F0502020204030204" pitchFamily="34" charset="0"/>
                <a:cs typeface="Times New Roman" panose="02020603050405020304" pitchFamily="18" charset="0"/>
              </a:rPr>
              <a:t>Laat op zo kort mogelijke termijn onderzoek doen naar de haalbaarheid om de Bovenkerk (inclusief verbouwing) als kerk-in-gebruik voor de stad te behouden, in combinatie met wijkgemeente B.</a:t>
            </a:r>
          </a:p>
          <a:p>
            <a:pPr marL="742950" lvl="1" indent="-285750">
              <a:lnSpc>
                <a:spcPct val="115000"/>
              </a:lnSpc>
              <a:spcAft>
                <a:spcPts val="0"/>
              </a:spcAft>
              <a:buFont typeface="+mj-lt"/>
              <a:buAutoNum type="arabicPeriod"/>
            </a:pPr>
            <a:r>
              <a:rPr lang="nl-NL" sz="2800" dirty="0">
                <a:latin typeface="Calibri" panose="020F0502020204030204" pitchFamily="34" charset="0"/>
                <a:ea typeface="Calibri" panose="020F0502020204030204" pitchFamily="34" charset="0"/>
                <a:cs typeface="Times New Roman" panose="02020603050405020304" pitchFamily="18" charset="0"/>
              </a:rPr>
              <a:t>Als er uiterlijk eind september 2016 geen aanvaardbaar plan beschikbaar is, dat aan vooraf vastgestelde criteria voldoet, dan zal</a:t>
            </a:r>
            <a:r>
              <a:rPr lang="nl-NL" sz="2800" b="1" dirty="0">
                <a:latin typeface="Calibri" panose="020F0502020204030204" pitchFamily="34" charset="0"/>
                <a:ea typeface="Calibri" panose="020F0502020204030204" pitchFamily="34" charset="0"/>
                <a:cs typeface="Times New Roman" panose="02020603050405020304" pitchFamily="18" charset="0"/>
              </a:rPr>
              <a:t> per 1-1-2017 de </a:t>
            </a:r>
            <a:r>
              <a:rPr lang="nl-NL" sz="2800" b="1" dirty="0" err="1" smtClean="0">
                <a:latin typeface="Calibri" panose="020F0502020204030204" pitchFamily="34" charset="0"/>
                <a:ea typeface="Calibri" panose="020F0502020204030204" pitchFamily="34" charset="0"/>
                <a:cs typeface="Times New Roman" panose="02020603050405020304" pitchFamily="18" charset="0"/>
              </a:rPr>
              <a:t>Broe-derkerk</a:t>
            </a:r>
            <a:r>
              <a:rPr lang="nl-NL" sz="2800" dirty="0" smtClean="0">
                <a:latin typeface="Calibri" panose="020F0502020204030204" pitchFamily="34" charset="0"/>
                <a:ea typeface="Calibri" panose="020F0502020204030204" pitchFamily="34" charset="0"/>
                <a:cs typeface="Times New Roman" panose="02020603050405020304" pitchFamily="18" charset="0"/>
              </a:rPr>
              <a:t> </a:t>
            </a:r>
            <a:r>
              <a:rPr lang="nl-NL" sz="2800" dirty="0">
                <a:latin typeface="Calibri" panose="020F0502020204030204" pitchFamily="34" charset="0"/>
                <a:ea typeface="Calibri" panose="020F0502020204030204" pitchFamily="34" charset="0"/>
                <a:cs typeface="Times New Roman" panose="02020603050405020304" pitchFamily="18" charset="0"/>
              </a:rPr>
              <a:t>in plaats van de Bovenkerk beschikbaar worden gesteld voor wijk B. </a:t>
            </a:r>
          </a:p>
          <a:p>
            <a:pPr marL="742950" lvl="1" indent="-285750">
              <a:lnSpc>
                <a:spcPct val="115000"/>
              </a:lnSpc>
              <a:spcAft>
                <a:spcPts val="800"/>
              </a:spcAft>
              <a:buFont typeface="+mj-lt"/>
              <a:buAutoNum type="arabicPeriod"/>
            </a:pPr>
            <a:r>
              <a:rPr lang="nl-NL" sz="2800" dirty="0">
                <a:latin typeface="Calibri" panose="020F0502020204030204" pitchFamily="34" charset="0"/>
                <a:ea typeface="Calibri" panose="020F0502020204030204" pitchFamily="34" charset="0"/>
                <a:cs typeface="Times New Roman" panose="02020603050405020304" pitchFamily="18" charset="0"/>
              </a:rPr>
              <a:t>Neem eind 2016 stappen om de </a:t>
            </a:r>
            <a:r>
              <a:rPr lang="nl-NL" sz="2800" b="1" dirty="0">
                <a:latin typeface="Calibri" panose="020F0502020204030204" pitchFamily="34" charset="0"/>
                <a:ea typeface="Calibri" panose="020F0502020204030204" pitchFamily="34" charset="0"/>
                <a:cs typeface="Times New Roman" panose="02020603050405020304" pitchFamily="18" charset="0"/>
              </a:rPr>
              <a:t>Broederkerk</a:t>
            </a:r>
            <a:r>
              <a:rPr lang="nl-NL" sz="2800" dirty="0">
                <a:latin typeface="Calibri" panose="020F0502020204030204" pitchFamily="34" charset="0"/>
                <a:ea typeface="Calibri" panose="020F0502020204030204" pitchFamily="34" charset="0"/>
                <a:cs typeface="Times New Roman" panose="02020603050405020304" pitchFamily="18" charset="0"/>
              </a:rPr>
              <a:t> te vervreemden als het </a:t>
            </a:r>
            <a:r>
              <a:rPr lang="nl-NL" sz="2800" dirty="0" smtClean="0">
                <a:latin typeface="Calibri" panose="020F0502020204030204" pitchFamily="34" charset="0"/>
                <a:ea typeface="Calibri" panose="020F0502020204030204" pitchFamily="34" charset="0"/>
                <a:cs typeface="Times New Roman" panose="02020603050405020304" pitchFamily="18" charset="0"/>
              </a:rPr>
              <a:t>genoemde </a:t>
            </a:r>
            <a:r>
              <a:rPr lang="nl-NL" sz="2800" dirty="0">
                <a:latin typeface="Calibri" panose="020F0502020204030204" pitchFamily="34" charset="0"/>
                <a:ea typeface="Calibri" panose="020F0502020204030204" pitchFamily="34" charset="0"/>
                <a:cs typeface="Times New Roman" panose="02020603050405020304" pitchFamily="18" charset="0"/>
              </a:rPr>
              <a:t>niet leidt tot gebruik van dit gebouw door wijk B.  </a:t>
            </a:r>
          </a:p>
          <a:p>
            <a:pPr>
              <a:spcAft>
                <a:spcPts val="0"/>
              </a:spcAft>
            </a:pPr>
            <a:r>
              <a:rPr lang="nl-NL" dirty="0">
                <a:latin typeface="Calibri" panose="020F0502020204030204" pitchFamily="34" charset="0"/>
                <a:ea typeface="Calibri" panose="020F0502020204030204" pitchFamily="34" charset="0"/>
                <a:cs typeface="Times New Roman" panose="02020603050405020304" pitchFamily="18" charset="0"/>
              </a:rPr>
              <a:t> </a:t>
            </a:r>
          </a:p>
          <a:p>
            <a:pPr lvl="1">
              <a:lnSpc>
                <a:spcPct val="115000"/>
              </a:lnSpc>
              <a:spcAft>
                <a:spcPts val="800"/>
              </a:spcAft>
            </a:pPr>
            <a:endParaRPr lang="nl-NL" sz="28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2000" dirty="0">
                <a:latin typeface="Calibri" panose="020F0502020204030204" pitchFamily="34" charset="0"/>
                <a:ea typeface="Calibri" panose="020F0502020204030204" pitchFamily="34" charset="0"/>
                <a:cs typeface="Times New Roman" panose="02020603050405020304" pitchFamily="18" charset="0"/>
              </a:rPr>
              <a:t> </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7920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75907" y="-103695"/>
            <a:ext cx="10515600" cy="2705493"/>
          </a:xfrm>
        </p:spPr>
        <p:txBody>
          <a:bodyPr>
            <a:normAutofit/>
          </a:bodyPr>
          <a:lstStyle/>
          <a:p>
            <a:pPr algn="ctr"/>
            <a:r>
              <a:rPr lang="nl-NL" dirty="0" smtClean="0"/>
              <a:t>Gemeenteavond</a:t>
            </a:r>
            <a:br>
              <a:rPr lang="nl-NL" dirty="0" smtClean="0"/>
            </a:br>
            <a:r>
              <a:rPr lang="nl-NL" sz="3200" b="1" dirty="0" smtClean="0">
                <a:solidFill>
                  <a:srgbClr val="FF0000"/>
                </a:solidFill>
                <a:latin typeface="Arial Black" panose="020B0A04020102020204" pitchFamily="34" charset="0"/>
              </a:rPr>
              <a:t>28 oktober </a:t>
            </a:r>
            <a:r>
              <a:rPr lang="nl-NL" sz="3200" b="1" dirty="0" smtClean="0">
                <a:solidFill>
                  <a:srgbClr val="FF0000"/>
                </a:solidFill>
              </a:rPr>
              <a:t>2015</a:t>
            </a:r>
            <a:br>
              <a:rPr lang="nl-NL" sz="3200" b="1" dirty="0" smtClean="0">
                <a:solidFill>
                  <a:srgbClr val="FF0000"/>
                </a:solidFill>
              </a:rPr>
            </a:br>
            <a:r>
              <a:rPr lang="nl-NL" sz="3200" b="1" dirty="0" smtClean="0"/>
              <a:t>onderweg naar</a:t>
            </a:r>
            <a:r>
              <a:rPr lang="nl-NL" sz="3200" b="1" dirty="0" smtClean="0">
                <a:solidFill>
                  <a:srgbClr val="FF0000"/>
                </a:solidFill>
              </a:rPr>
              <a:t/>
            </a:r>
            <a:br>
              <a:rPr lang="nl-NL" sz="3200" b="1" dirty="0" smtClean="0">
                <a:solidFill>
                  <a:srgbClr val="FF0000"/>
                </a:solidFill>
              </a:rPr>
            </a:br>
            <a:r>
              <a:rPr lang="nl-NL" sz="4800" b="1" dirty="0" smtClean="0">
                <a:solidFill>
                  <a:srgbClr val="FF0000"/>
                </a:solidFill>
              </a:rPr>
              <a:t>drie wijkgemeenten en drie kerkgebouwen</a:t>
            </a:r>
            <a:r>
              <a:rPr lang="nl-NL" sz="3200" b="1" dirty="0" smtClean="0">
                <a:solidFill>
                  <a:srgbClr val="FF0000"/>
                </a:solidFill>
              </a:rPr>
              <a:t/>
            </a:r>
            <a:br>
              <a:rPr lang="nl-NL" sz="3200" b="1" dirty="0" smtClean="0">
                <a:solidFill>
                  <a:srgbClr val="FF0000"/>
                </a:solidFill>
              </a:rPr>
            </a:br>
            <a:r>
              <a:rPr lang="nl-NL" sz="3200" b="1" dirty="0" smtClean="0">
                <a:solidFill>
                  <a:srgbClr val="FF0000"/>
                </a:solidFill>
              </a:rPr>
              <a:t> </a:t>
            </a:r>
            <a:endParaRPr lang="nl-NL" sz="3200" b="1" dirty="0">
              <a:solidFill>
                <a:srgbClr val="FF0000"/>
              </a:solidFill>
            </a:endParaRPr>
          </a:p>
        </p:txBody>
      </p:sp>
      <p:sp>
        <p:nvSpPr>
          <p:cNvPr id="3" name="Tijdelijke aanduiding voor inhoud 2"/>
          <p:cNvSpPr>
            <a:spLocks noGrp="1"/>
          </p:cNvSpPr>
          <p:nvPr>
            <p:ph idx="1"/>
          </p:nvPr>
        </p:nvSpPr>
        <p:spPr>
          <a:xfrm>
            <a:off x="150829" y="2161634"/>
            <a:ext cx="12116585" cy="5320334"/>
          </a:xfrm>
        </p:spPr>
        <p:txBody>
          <a:bodyPr>
            <a:normAutofit/>
          </a:bodyPr>
          <a:lstStyle/>
          <a:p>
            <a:pPr marL="514350" lvl="0" indent="-514350">
              <a:buFont typeface="+mj-lt"/>
              <a:buAutoNum type="arabicPeriod"/>
            </a:pPr>
            <a:r>
              <a:rPr lang="nl-NL" sz="3200" dirty="0" smtClean="0"/>
              <a:t>Opening </a:t>
            </a:r>
            <a:r>
              <a:rPr lang="nl-NL" sz="2000" i="1" dirty="0" smtClean="0"/>
              <a:t>(</a:t>
            </a:r>
            <a:r>
              <a:rPr lang="nl-NL" sz="2000" dirty="0">
                <a:solidFill>
                  <a:prstClr val="black"/>
                </a:solidFill>
              </a:rPr>
              <a:t>Bert Endedijk, </a:t>
            </a:r>
            <a:r>
              <a:rPr lang="nl-NL" sz="2000" i="1" dirty="0">
                <a:solidFill>
                  <a:prstClr val="black"/>
                </a:solidFill>
              </a:rPr>
              <a:t>voorzitter Algemene Kerkenraad Gereformeerde Kerk te </a:t>
            </a:r>
            <a:r>
              <a:rPr lang="nl-NL" sz="2000" i="1" dirty="0" smtClean="0">
                <a:solidFill>
                  <a:prstClr val="black"/>
                </a:solidFill>
              </a:rPr>
              <a:t>Kampen</a:t>
            </a:r>
            <a:r>
              <a:rPr lang="nl-NL" sz="2000" i="1" dirty="0" smtClean="0"/>
              <a:t>)</a:t>
            </a:r>
            <a:endParaRPr lang="nl-NL" sz="2800" dirty="0" smtClean="0"/>
          </a:p>
          <a:p>
            <a:pPr marL="514350" lvl="0" indent="-514350">
              <a:buFont typeface="+mj-lt"/>
              <a:buAutoNum type="arabicPeriod"/>
            </a:pPr>
            <a:r>
              <a:rPr lang="nl-NL" sz="3200" dirty="0" smtClean="0"/>
              <a:t>Programma</a:t>
            </a:r>
          </a:p>
          <a:p>
            <a:pPr marL="514350" lvl="0" indent="-514350">
              <a:buFont typeface="+mj-lt"/>
              <a:buAutoNum type="arabicPeriod"/>
            </a:pPr>
            <a:r>
              <a:rPr lang="nl-NL" sz="3200" dirty="0" smtClean="0"/>
              <a:t>Proces en achtergronden </a:t>
            </a:r>
            <a:r>
              <a:rPr lang="nl-NL" sz="2000" i="1" dirty="0" smtClean="0"/>
              <a:t>(</a:t>
            </a:r>
            <a:r>
              <a:rPr lang="nl-NL" sz="2000" i="1" dirty="0"/>
              <a:t>J</a:t>
            </a:r>
            <a:r>
              <a:rPr lang="nl-NL" sz="2000" i="1" dirty="0" smtClean="0"/>
              <a:t>an Boer, </a:t>
            </a:r>
            <a:r>
              <a:rPr lang="nl-NL" sz="2000" i="1" dirty="0"/>
              <a:t>s</a:t>
            </a:r>
            <a:r>
              <a:rPr lang="nl-NL" sz="2000" i="1" dirty="0" smtClean="0"/>
              <a:t>enior </a:t>
            </a:r>
            <a:r>
              <a:rPr lang="nl-NL" sz="2000" i="1" dirty="0"/>
              <a:t>gemeenteadviseur Protestantse Kerk in </a:t>
            </a:r>
            <a:r>
              <a:rPr lang="nl-NL" sz="2000" i="1" dirty="0" smtClean="0"/>
              <a:t>Nederland</a:t>
            </a:r>
            <a:r>
              <a:rPr lang="nl-NL" sz="2000" i="1" dirty="0"/>
              <a:t>) </a:t>
            </a:r>
            <a:endParaRPr lang="nl-NL" sz="2000" i="1" dirty="0" smtClean="0"/>
          </a:p>
          <a:p>
            <a:pPr marL="514350" indent="-514350">
              <a:buFont typeface="+mj-lt"/>
              <a:buAutoNum type="arabicPeriod"/>
            </a:pPr>
            <a:r>
              <a:rPr lang="nl-NL" sz="3200" dirty="0" smtClean="0"/>
              <a:t>Advies van de stuurgroep aan </a:t>
            </a:r>
            <a:r>
              <a:rPr lang="nl-NL" sz="3200" dirty="0"/>
              <a:t>de </a:t>
            </a:r>
            <a:r>
              <a:rPr lang="nl-NL" sz="3200" dirty="0" smtClean="0"/>
              <a:t>AK</a:t>
            </a:r>
            <a:r>
              <a:rPr lang="nl-NL" sz="3200" i="1" dirty="0">
                <a:solidFill>
                  <a:prstClr val="black"/>
                </a:solidFill>
              </a:rPr>
              <a:t>: </a:t>
            </a:r>
            <a:r>
              <a:rPr lang="nl-NL" sz="3200" dirty="0" smtClean="0"/>
              <a:t> </a:t>
            </a:r>
            <a:r>
              <a:rPr lang="nl-NL" sz="3200" b="1" dirty="0">
                <a:solidFill>
                  <a:srgbClr val="FF0000"/>
                </a:solidFill>
              </a:rPr>
              <a:t>Gezamenlijk perspectief </a:t>
            </a:r>
            <a:r>
              <a:rPr lang="nl-NL" sz="2000" b="1" dirty="0">
                <a:solidFill>
                  <a:srgbClr val="FF0000"/>
                </a:solidFill>
              </a:rPr>
              <a:t>  </a:t>
            </a:r>
            <a:r>
              <a:rPr lang="nl-NL" sz="2000" b="1" strike="sngStrike" dirty="0">
                <a:solidFill>
                  <a:srgbClr val="FF0000"/>
                </a:solidFill>
              </a:rPr>
              <a:t> </a:t>
            </a:r>
            <a:r>
              <a:rPr lang="nl-NL" sz="2000" i="1" dirty="0"/>
              <a:t/>
            </a:r>
            <a:br>
              <a:rPr lang="nl-NL" sz="2000" i="1" dirty="0"/>
            </a:br>
            <a:r>
              <a:rPr lang="nl-NL" sz="2000" i="1" dirty="0"/>
              <a:t>		</a:t>
            </a:r>
            <a:r>
              <a:rPr lang="nl-NL" sz="2000" i="1" dirty="0" smtClean="0"/>
              <a:t>							verder </a:t>
            </a:r>
            <a:r>
              <a:rPr lang="nl-NL" sz="2000" i="1" dirty="0"/>
              <a:t>met drie kerkgebouwen </a:t>
            </a:r>
            <a:endParaRPr lang="nl-NL" sz="2000" i="1" dirty="0" smtClean="0"/>
          </a:p>
          <a:p>
            <a:pPr marL="514350" lvl="0" indent="-514350">
              <a:buFont typeface="+mj-lt"/>
              <a:buAutoNum type="arabicPeriod"/>
            </a:pPr>
            <a:r>
              <a:rPr lang="nl-NL" sz="3200" b="1" dirty="0" smtClean="0">
                <a:solidFill>
                  <a:srgbClr val="FF0000"/>
                </a:solidFill>
              </a:rPr>
              <a:t>Sluiting</a:t>
            </a:r>
            <a:r>
              <a:rPr lang="nl-NL" sz="3200" dirty="0" smtClean="0"/>
              <a:t> </a:t>
            </a:r>
            <a:r>
              <a:rPr lang="nl-NL" sz="2000" i="1" dirty="0" smtClean="0">
                <a:solidFill>
                  <a:prstClr val="black"/>
                </a:solidFill>
              </a:rPr>
              <a:t>(</a:t>
            </a:r>
            <a:r>
              <a:rPr lang="nl-NL" sz="2000" i="1" dirty="0"/>
              <a:t>Mark van Persie, voorzitter Algemene Kerkenraad Hervormde Gemeente te Kampen</a:t>
            </a:r>
            <a:r>
              <a:rPr lang="nl-NL" sz="2000" i="1" dirty="0" smtClean="0">
                <a:solidFill>
                  <a:prstClr val="black"/>
                </a:solidFill>
              </a:rPr>
              <a:t>)</a:t>
            </a:r>
            <a:endParaRPr lang="nl-NL" sz="2000" dirty="0" smtClean="0"/>
          </a:p>
          <a:p>
            <a:pPr marL="514350" lvl="0" indent="-514350">
              <a:buFont typeface="+mj-lt"/>
              <a:buAutoNum type="arabicPeriod"/>
            </a:pPr>
            <a:r>
              <a:rPr lang="nl-NL" sz="3200" dirty="0" smtClean="0"/>
              <a:t>Napraten onder het genot van een drankje</a:t>
            </a:r>
          </a:p>
          <a:p>
            <a:pPr marL="0" lvl="0" indent="0">
              <a:buNone/>
            </a:pPr>
            <a:r>
              <a:rPr lang="nl-NL" sz="3200" dirty="0" smtClean="0"/>
              <a:t/>
            </a:r>
            <a:br>
              <a:rPr lang="nl-NL" sz="3200" dirty="0" smtClean="0"/>
            </a:br>
            <a:r>
              <a:rPr lang="nl-NL" sz="3200" dirty="0" smtClean="0"/>
              <a:t>                             Vragen of opmerkingen: </a:t>
            </a:r>
            <a:r>
              <a:rPr lang="nl-NL" sz="3200" dirty="0" smtClean="0">
                <a:hlinkClick r:id="rId2"/>
              </a:rPr>
              <a:t>kerkenkampen@gmail.com</a:t>
            </a:r>
            <a:endParaRPr lang="nl-NL" sz="3200" dirty="0" smtClean="0"/>
          </a:p>
          <a:p>
            <a:pPr marL="0" lvl="0" indent="0">
              <a:buNone/>
            </a:pPr>
            <a:endParaRPr lang="nl-NL" sz="3200" dirty="0"/>
          </a:p>
        </p:txBody>
      </p:sp>
    </p:spTree>
    <p:extLst>
      <p:ext uri="{BB962C8B-B14F-4D97-AF65-F5344CB8AC3E}">
        <p14:creationId xmlns:p14="http://schemas.microsoft.com/office/powerpoint/2010/main" val="11524022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2111604" y="0"/>
            <a:ext cx="8257880" cy="6986528"/>
          </a:xfrm>
          <a:prstGeom prst="rect">
            <a:avLst/>
          </a:prstGeom>
        </p:spPr>
        <p:txBody>
          <a:bodyPr wrap="square">
            <a:spAutoFit/>
          </a:bodyPr>
          <a:lstStyle/>
          <a:p>
            <a:r>
              <a:rPr lang="nl-NL" sz="2800" dirty="0" smtClean="0"/>
              <a:t>Ach</a:t>
            </a:r>
            <a:r>
              <a:rPr lang="nl-NL" sz="2800" dirty="0"/>
              <a:t>, blijf met uw genade,</a:t>
            </a:r>
          </a:p>
          <a:p>
            <a:r>
              <a:rPr lang="nl-NL" sz="2800" dirty="0"/>
              <a:t>Heer Jezus, ons nabij,</a:t>
            </a:r>
          </a:p>
          <a:p>
            <a:r>
              <a:rPr lang="nl-NL" sz="2800" dirty="0"/>
              <a:t>opdat ons nimmer schade</a:t>
            </a:r>
          </a:p>
          <a:p>
            <a:r>
              <a:rPr lang="nl-NL" sz="2800" dirty="0"/>
              <a:t>des bozen heerschappij!</a:t>
            </a:r>
          </a:p>
          <a:p>
            <a:pPr lvl="2"/>
            <a:r>
              <a:rPr lang="nl-NL" sz="2800" dirty="0" smtClean="0"/>
              <a:t>Licht </a:t>
            </a:r>
            <a:r>
              <a:rPr lang="nl-NL" sz="2800" dirty="0"/>
              <a:t>Gij ons met uw stralen,</a:t>
            </a:r>
          </a:p>
          <a:p>
            <a:pPr lvl="2"/>
            <a:r>
              <a:rPr lang="nl-NL" sz="2800" dirty="0"/>
              <a:t>o, licht der wereld, voor,</a:t>
            </a:r>
          </a:p>
          <a:p>
            <a:pPr lvl="2"/>
            <a:r>
              <a:rPr lang="nl-NL" sz="2800" dirty="0"/>
              <a:t>opdat wij niet verdwalen</a:t>
            </a:r>
          </a:p>
          <a:p>
            <a:pPr lvl="2"/>
            <a:r>
              <a:rPr lang="nl-NL" sz="2800" dirty="0"/>
              <a:t>of </a:t>
            </a:r>
            <a:r>
              <a:rPr lang="nl-NL" sz="2800" dirty="0" err="1"/>
              <a:t>struik'len</a:t>
            </a:r>
            <a:r>
              <a:rPr lang="nl-NL" sz="2800" dirty="0"/>
              <a:t> op ons spoor!</a:t>
            </a:r>
          </a:p>
          <a:p>
            <a:pPr lvl="4"/>
            <a:r>
              <a:rPr lang="nl-NL" sz="2800" dirty="0" smtClean="0"/>
              <a:t>Vervul </a:t>
            </a:r>
            <a:r>
              <a:rPr lang="nl-NL" sz="2800" dirty="0"/>
              <a:t>dan met uw zegen</a:t>
            </a:r>
          </a:p>
          <a:p>
            <a:pPr lvl="4"/>
            <a:r>
              <a:rPr lang="nl-NL" sz="2800" dirty="0"/>
              <a:t>onze armoe, rijke Heer,</a:t>
            </a:r>
          </a:p>
          <a:p>
            <a:pPr lvl="4"/>
            <a:r>
              <a:rPr lang="nl-NL" sz="2800" dirty="0"/>
              <a:t>en zend op onze wegen</a:t>
            </a:r>
          </a:p>
          <a:p>
            <a:pPr lvl="4"/>
            <a:r>
              <a:rPr lang="nl-NL" sz="2800" dirty="0" smtClean="0"/>
              <a:t>uw kracht en goedheid neer!</a:t>
            </a:r>
          </a:p>
          <a:p>
            <a:pPr lvl="6"/>
            <a:r>
              <a:rPr lang="nl-NL" sz="2800" dirty="0" smtClean="0"/>
              <a:t>Neem </a:t>
            </a:r>
            <a:r>
              <a:rPr lang="nl-NL" sz="2800" dirty="0"/>
              <a:t>Gij ons in uw hoede,</a:t>
            </a:r>
          </a:p>
          <a:p>
            <a:pPr lvl="6"/>
            <a:r>
              <a:rPr lang="nl-NL" sz="2800" dirty="0"/>
              <a:t>onoverwonnen held;</a:t>
            </a:r>
          </a:p>
          <a:p>
            <a:pPr lvl="6"/>
            <a:r>
              <a:rPr lang="nl-NL" sz="2800" dirty="0"/>
              <a:t>beteugel satans woede</a:t>
            </a:r>
          </a:p>
          <a:p>
            <a:pPr lvl="6"/>
            <a:r>
              <a:rPr lang="nl-NL" sz="2800" dirty="0"/>
              <a:t>en 's werelds boos geweld!</a:t>
            </a:r>
          </a:p>
        </p:txBody>
      </p:sp>
    </p:spTree>
    <p:extLst>
      <p:ext uri="{BB962C8B-B14F-4D97-AF65-F5344CB8AC3E}">
        <p14:creationId xmlns:p14="http://schemas.microsoft.com/office/powerpoint/2010/main" val="2773671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12192000" cy="6986528"/>
          </a:xfrm>
          <a:prstGeom prst="rect">
            <a:avLst/>
          </a:prstGeom>
        </p:spPr>
        <p:txBody>
          <a:bodyPr wrap="square">
            <a:spAutoFit/>
          </a:bodyPr>
          <a:lstStyle/>
          <a:p>
            <a:pPr>
              <a:spcAft>
                <a:spcPts val="0"/>
              </a:spcAft>
            </a:pPr>
            <a:r>
              <a:rPr lang="nl-NL" sz="3200" b="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1 Petrus 1 : 13 – 25 </a:t>
            </a:r>
            <a:r>
              <a:rPr lang="nl-NL" sz="10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(NBV</a:t>
            </a:r>
            <a:r>
              <a:rPr lang="nl-NL" sz="100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a:t>
            </a:r>
          </a:p>
          <a:p>
            <a:pPr>
              <a:spcAft>
                <a:spcPts val="0"/>
              </a:spcAft>
            </a:pPr>
            <a:endParaRPr lang="nl-NL" sz="10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r>
              <a:rPr lang="nl-NL" sz="2200" b="1" dirty="0">
                <a:solidFill>
                  <a:srgbClr val="AAAAAA"/>
                </a:solidFill>
                <a:latin typeface="Arial" panose="020B0604020202020204" pitchFamily="34" charset="0"/>
              </a:rPr>
              <a:t>13</a:t>
            </a:r>
            <a:r>
              <a:rPr lang="nl-NL" sz="2200" dirty="0">
                <a:solidFill>
                  <a:srgbClr val="000000"/>
                </a:solidFill>
                <a:latin typeface="Arial" panose="020B0604020202020204" pitchFamily="34" charset="0"/>
              </a:rPr>
              <a:t>Laat uw geest daarom voortdurend paraat zijn, wees waakzaam en vestig al uw hoop op de genade die u ontvangen zult wanneer Jezus Christus zich openbaart. </a:t>
            </a:r>
            <a:r>
              <a:rPr lang="nl-NL" sz="2200" b="1" dirty="0">
                <a:solidFill>
                  <a:srgbClr val="AAAAAA"/>
                </a:solidFill>
                <a:latin typeface="Arial" panose="020B0604020202020204" pitchFamily="34" charset="0"/>
              </a:rPr>
              <a:t>14</a:t>
            </a:r>
            <a:r>
              <a:rPr lang="nl-NL" sz="2200" dirty="0">
                <a:solidFill>
                  <a:srgbClr val="000000"/>
                </a:solidFill>
                <a:latin typeface="Arial" panose="020B0604020202020204" pitchFamily="34" charset="0"/>
              </a:rPr>
              <a:t>Wees als gehoorzame kinderen en geef niet opnieuw toe aan de begeerten waardoor u vroeger, toen u nog onwetend was, werd beheerst, </a:t>
            </a:r>
            <a:r>
              <a:rPr lang="nl-NL" sz="2200" b="1" dirty="0">
                <a:solidFill>
                  <a:srgbClr val="AAAAAA"/>
                </a:solidFill>
                <a:latin typeface="Arial" panose="020B0604020202020204" pitchFamily="34" charset="0"/>
              </a:rPr>
              <a:t>15</a:t>
            </a:r>
            <a:r>
              <a:rPr lang="nl-NL" sz="2200" dirty="0">
                <a:solidFill>
                  <a:srgbClr val="000000"/>
                </a:solidFill>
                <a:latin typeface="Arial" panose="020B0604020202020204" pitchFamily="34" charset="0"/>
              </a:rPr>
              <a:t>maar leid een leven dat in alle opzichten heilig is, zoals hij die u geroepen heeft heilig is. </a:t>
            </a:r>
            <a:r>
              <a:rPr lang="nl-NL" sz="2200" b="1" dirty="0">
                <a:solidFill>
                  <a:srgbClr val="AAAAAA"/>
                </a:solidFill>
                <a:latin typeface="Arial" panose="020B0604020202020204" pitchFamily="34" charset="0"/>
              </a:rPr>
              <a:t>16</a:t>
            </a:r>
            <a:r>
              <a:rPr lang="nl-NL" sz="2200" dirty="0">
                <a:solidFill>
                  <a:srgbClr val="000000"/>
                </a:solidFill>
                <a:latin typeface="Arial" panose="020B0604020202020204" pitchFamily="34" charset="0"/>
              </a:rPr>
              <a:t>Er staat immers geschreven: ‘Wees heilig, want ik ben heilig.’ </a:t>
            </a:r>
            <a:r>
              <a:rPr lang="nl-NL" sz="2200" b="1" dirty="0">
                <a:solidFill>
                  <a:srgbClr val="AAAAAA"/>
                </a:solidFill>
                <a:latin typeface="Arial" panose="020B0604020202020204" pitchFamily="34" charset="0"/>
              </a:rPr>
              <a:t>17</a:t>
            </a:r>
            <a:r>
              <a:rPr lang="nl-NL" sz="2200" dirty="0">
                <a:solidFill>
                  <a:srgbClr val="000000"/>
                </a:solidFill>
                <a:latin typeface="Arial" panose="020B0604020202020204" pitchFamily="34" charset="0"/>
              </a:rPr>
              <a:t>En aangezien u hem die iedereen beoordeelt naar zijn daden, zonder aanzien des persoons, Vader noemt, moet u tijdens uw leven als vreemdeling ook ontzag voor hem hebben. </a:t>
            </a:r>
            <a:r>
              <a:rPr lang="nl-NL" sz="2200" b="1" dirty="0">
                <a:solidFill>
                  <a:srgbClr val="AAAAAA"/>
                </a:solidFill>
                <a:latin typeface="Arial" panose="020B0604020202020204" pitchFamily="34" charset="0"/>
              </a:rPr>
              <a:t>18</a:t>
            </a:r>
            <a:r>
              <a:rPr lang="nl-NL" sz="2200" dirty="0">
                <a:solidFill>
                  <a:srgbClr val="000000"/>
                </a:solidFill>
                <a:latin typeface="Arial" panose="020B0604020202020204" pitchFamily="34" charset="0"/>
              </a:rPr>
              <a:t>U weet immers dat u niet met zoiets vergankelijks als zilver of goud bent vrijgekocht uit het zinloze leven dat u van uw voorouders had geërfd, </a:t>
            </a:r>
            <a:r>
              <a:rPr lang="nl-NL" sz="2200" b="1" dirty="0">
                <a:solidFill>
                  <a:srgbClr val="AAAAAA"/>
                </a:solidFill>
                <a:latin typeface="Arial" panose="020B0604020202020204" pitchFamily="34" charset="0"/>
              </a:rPr>
              <a:t>19</a:t>
            </a:r>
            <a:r>
              <a:rPr lang="nl-NL" sz="2200" dirty="0">
                <a:solidFill>
                  <a:srgbClr val="000000"/>
                </a:solidFill>
                <a:latin typeface="Arial" panose="020B0604020202020204" pitchFamily="34" charset="0"/>
              </a:rPr>
              <a:t>maar met kostbaar bloed, van een lam zonder smet of gebrek, van Christus. </a:t>
            </a:r>
            <a:r>
              <a:rPr lang="nl-NL" sz="2200" b="1" dirty="0">
                <a:solidFill>
                  <a:srgbClr val="AAAAAA"/>
                </a:solidFill>
                <a:latin typeface="Arial" panose="020B0604020202020204" pitchFamily="34" charset="0"/>
              </a:rPr>
              <a:t>20</a:t>
            </a:r>
            <a:r>
              <a:rPr lang="nl-NL" sz="2200" dirty="0">
                <a:solidFill>
                  <a:srgbClr val="000000"/>
                </a:solidFill>
                <a:latin typeface="Arial" panose="020B0604020202020204" pitchFamily="34" charset="0"/>
              </a:rPr>
              <a:t>Al voor de grondvesting van de wereld is hij door God uitgekozen, en nu is hij, aan het einde van de tijd, verschenen omwille van u. </a:t>
            </a:r>
            <a:r>
              <a:rPr lang="nl-NL" sz="2200" b="1" dirty="0">
                <a:solidFill>
                  <a:srgbClr val="AAAAAA"/>
                </a:solidFill>
                <a:latin typeface="Arial" panose="020B0604020202020204" pitchFamily="34" charset="0"/>
              </a:rPr>
              <a:t>21</a:t>
            </a:r>
            <a:r>
              <a:rPr lang="nl-NL" sz="2200" dirty="0">
                <a:solidFill>
                  <a:srgbClr val="000000"/>
                </a:solidFill>
                <a:latin typeface="Arial" panose="020B0604020202020204" pitchFamily="34" charset="0"/>
              </a:rPr>
              <a:t>Door hem gelooft u in God, die hem uit de dood heeft opgewekt en hem laat delen in zijn luister, zodat uw geloof tevens hoop is op God.</a:t>
            </a:r>
          </a:p>
          <a:p>
            <a:r>
              <a:rPr lang="nl-NL" sz="2200" b="1" dirty="0">
                <a:solidFill>
                  <a:srgbClr val="AAAAAA"/>
                </a:solidFill>
                <a:latin typeface="Arial" panose="020B0604020202020204" pitchFamily="34" charset="0"/>
              </a:rPr>
              <a:t>22</a:t>
            </a:r>
            <a:r>
              <a:rPr lang="nl-NL" sz="2200" dirty="0">
                <a:solidFill>
                  <a:srgbClr val="000000"/>
                </a:solidFill>
                <a:latin typeface="Arial" panose="020B0604020202020204" pitchFamily="34" charset="0"/>
              </a:rPr>
              <a:t>Nu u gehoorzaam bent aan de waarheid, is uw hart gelouterd en kunt u oprecht van uw broeders en zusters houden; heb elkaar dan ook onvoorwaardelijk lief, met een zuiver hart,</a:t>
            </a:r>
            <a:r>
              <a:rPr lang="nl-NL" sz="2200" b="1" dirty="0">
                <a:solidFill>
                  <a:srgbClr val="AAAAAA"/>
                </a:solidFill>
                <a:latin typeface="Arial" panose="020B0604020202020204" pitchFamily="34" charset="0"/>
              </a:rPr>
              <a:t>23</a:t>
            </a:r>
            <a:r>
              <a:rPr lang="nl-NL" sz="2200" dirty="0">
                <a:solidFill>
                  <a:srgbClr val="000000"/>
                </a:solidFill>
                <a:latin typeface="Arial" panose="020B0604020202020204" pitchFamily="34" charset="0"/>
              </a:rPr>
              <a:t>als mensen die opnieuw zijn geboren, niet uit vergankelijk maar uit onvergankelijk zaad, door Gods levende en altijd blijvende woord. </a:t>
            </a:r>
            <a:r>
              <a:rPr lang="nl-NL" sz="2200" b="1" dirty="0">
                <a:solidFill>
                  <a:srgbClr val="AAAAAA"/>
                </a:solidFill>
                <a:latin typeface="Arial" panose="020B0604020202020204" pitchFamily="34" charset="0"/>
              </a:rPr>
              <a:t>24</a:t>
            </a:r>
            <a:r>
              <a:rPr lang="nl-NL" sz="2200" dirty="0">
                <a:solidFill>
                  <a:srgbClr val="000000"/>
                </a:solidFill>
                <a:latin typeface="Arial" panose="020B0604020202020204" pitchFamily="34" charset="0"/>
              </a:rPr>
              <a:t>‘De mens is als gras en zijn schoonheid als een bloem in het veld: het gras verdort en de bloem valt af, </a:t>
            </a:r>
            <a:r>
              <a:rPr lang="nl-NL" sz="2200" b="1" dirty="0">
                <a:solidFill>
                  <a:srgbClr val="AAAAAA"/>
                </a:solidFill>
                <a:latin typeface="Arial" panose="020B0604020202020204" pitchFamily="34" charset="0"/>
              </a:rPr>
              <a:t>25</a:t>
            </a:r>
            <a:r>
              <a:rPr lang="nl-NL" sz="2200" dirty="0">
                <a:solidFill>
                  <a:srgbClr val="000000"/>
                </a:solidFill>
                <a:latin typeface="Arial" panose="020B0604020202020204" pitchFamily="34" charset="0"/>
              </a:rPr>
              <a:t>maar het woord van de Heer blijft eeuwig bestaan.’ Dit woord is het evangelie dat u verkondigd is.</a:t>
            </a:r>
          </a:p>
          <a:p>
            <a:pPr>
              <a:spcAft>
                <a:spcPts val="0"/>
              </a:spcAft>
            </a:pPr>
            <a:endParaRPr lang="nl-NL" sz="1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70334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75907" y="-103695"/>
            <a:ext cx="10515600" cy="2705493"/>
          </a:xfrm>
        </p:spPr>
        <p:txBody>
          <a:bodyPr>
            <a:normAutofit/>
          </a:bodyPr>
          <a:lstStyle/>
          <a:p>
            <a:pPr algn="ctr"/>
            <a:r>
              <a:rPr lang="nl-NL" dirty="0" smtClean="0"/>
              <a:t>Gemeenteavond</a:t>
            </a:r>
            <a:br>
              <a:rPr lang="nl-NL" dirty="0" smtClean="0"/>
            </a:br>
            <a:r>
              <a:rPr lang="nl-NL" sz="3200" b="1" dirty="0" smtClean="0">
                <a:solidFill>
                  <a:srgbClr val="FF0000"/>
                </a:solidFill>
                <a:latin typeface="Arial Black" panose="020B0A04020102020204" pitchFamily="34" charset="0"/>
              </a:rPr>
              <a:t>28 oktober </a:t>
            </a:r>
            <a:r>
              <a:rPr lang="nl-NL" sz="3200" b="1" dirty="0" smtClean="0">
                <a:solidFill>
                  <a:srgbClr val="FF0000"/>
                </a:solidFill>
              </a:rPr>
              <a:t>2015</a:t>
            </a:r>
            <a:br>
              <a:rPr lang="nl-NL" sz="3200" b="1" dirty="0" smtClean="0">
                <a:solidFill>
                  <a:srgbClr val="FF0000"/>
                </a:solidFill>
              </a:rPr>
            </a:br>
            <a:r>
              <a:rPr lang="nl-NL" sz="3200" b="1" dirty="0" smtClean="0"/>
              <a:t>onderweg naar</a:t>
            </a:r>
            <a:r>
              <a:rPr lang="nl-NL" sz="3200" b="1" dirty="0" smtClean="0">
                <a:solidFill>
                  <a:srgbClr val="FF0000"/>
                </a:solidFill>
              </a:rPr>
              <a:t/>
            </a:r>
            <a:br>
              <a:rPr lang="nl-NL" sz="3200" b="1" dirty="0" smtClean="0">
                <a:solidFill>
                  <a:srgbClr val="FF0000"/>
                </a:solidFill>
              </a:rPr>
            </a:br>
            <a:r>
              <a:rPr lang="nl-NL" sz="4800" b="1" dirty="0" smtClean="0">
                <a:solidFill>
                  <a:srgbClr val="FF0000"/>
                </a:solidFill>
              </a:rPr>
              <a:t>drie wijkgemeenten en drie kerkgebouwen</a:t>
            </a:r>
            <a:r>
              <a:rPr lang="nl-NL" sz="3200" b="1" dirty="0" smtClean="0">
                <a:solidFill>
                  <a:srgbClr val="FF0000"/>
                </a:solidFill>
              </a:rPr>
              <a:t/>
            </a:r>
            <a:br>
              <a:rPr lang="nl-NL" sz="3200" b="1" dirty="0" smtClean="0">
                <a:solidFill>
                  <a:srgbClr val="FF0000"/>
                </a:solidFill>
              </a:rPr>
            </a:br>
            <a:r>
              <a:rPr lang="nl-NL" sz="3200" b="1" dirty="0" smtClean="0">
                <a:solidFill>
                  <a:srgbClr val="FF0000"/>
                </a:solidFill>
              </a:rPr>
              <a:t> </a:t>
            </a:r>
            <a:endParaRPr lang="nl-NL" sz="3200" b="1" dirty="0">
              <a:solidFill>
                <a:srgbClr val="FF0000"/>
              </a:solidFill>
            </a:endParaRPr>
          </a:p>
        </p:txBody>
      </p:sp>
      <p:sp>
        <p:nvSpPr>
          <p:cNvPr id="3" name="Tijdelijke aanduiding voor inhoud 2"/>
          <p:cNvSpPr>
            <a:spLocks noGrp="1"/>
          </p:cNvSpPr>
          <p:nvPr>
            <p:ph idx="1"/>
          </p:nvPr>
        </p:nvSpPr>
        <p:spPr>
          <a:xfrm>
            <a:off x="150829" y="2161634"/>
            <a:ext cx="12116585" cy="5320334"/>
          </a:xfrm>
        </p:spPr>
        <p:txBody>
          <a:bodyPr>
            <a:normAutofit/>
          </a:bodyPr>
          <a:lstStyle/>
          <a:p>
            <a:pPr marL="514350" lvl="0" indent="-514350">
              <a:buFont typeface="+mj-lt"/>
              <a:buAutoNum type="arabicPeriod"/>
            </a:pPr>
            <a:r>
              <a:rPr lang="nl-NL" sz="3200" dirty="0" smtClean="0"/>
              <a:t>Opening </a:t>
            </a:r>
            <a:r>
              <a:rPr lang="nl-NL" sz="2000" i="1" dirty="0" smtClean="0"/>
              <a:t>(</a:t>
            </a:r>
            <a:r>
              <a:rPr lang="nl-NL" sz="2000" dirty="0">
                <a:solidFill>
                  <a:prstClr val="black"/>
                </a:solidFill>
              </a:rPr>
              <a:t>Bert Endedijk, </a:t>
            </a:r>
            <a:r>
              <a:rPr lang="nl-NL" sz="2000" i="1" dirty="0">
                <a:solidFill>
                  <a:prstClr val="black"/>
                </a:solidFill>
              </a:rPr>
              <a:t>voorzitter Algemene Kerkenraad Gereformeerde Kerk te </a:t>
            </a:r>
            <a:r>
              <a:rPr lang="nl-NL" sz="2000" i="1" dirty="0" smtClean="0">
                <a:solidFill>
                  <a:prstClr val="black"/>
                </a:solidFill>
              </a:rPr>
              <a:t>Kampen</a:t>
            </a:r>
            <a:r>
              <a:rPr lang="nl-NL" sz="2000" i="1" dirty="0" smtClean="0"/>
              <a:t>)</a:t>
            </a:r>
            <a:endParaRPr lang="nl-NL" sz="2800" dirty="0" smtClean="0"/>
          </a:p>
          <a:p>
            <a:pPr marL="514350" lvl="0" indent="-514350">
              <a:buFont typeface="+mj-lt"/>
              <a:buAutoNum type="arabicPeriod"/>
            </a:pPr>
            <a:r>
              <a:rPr lang="nl-NL" sz="3200" dirty="0" smtClean="0"/>
              <a:t>Programma</a:t>
            </a:r>
          </a:p>
          <a:p>
            <a:pPr marL="514350" lvl="0" indent="-514350">
              <a:buFont typeface="+mj-lt"/>
              <a:buAutoNum type="arabicPeriod"/>
            </a:pPr>
            <a:r>
              <a:rPr lang="nl-NL" sz="3200" dirty="0" smtClean="0"/>
              <a:t>Proces en achtergronden </a:t>
            </a:r>
            <a:r>
              <a:rPr lang="nl-NL" sz="2000" i="1" dirty="0" smtClean="0"/>
              <a:t>(</a:t>
            </a:r>
            <a:r>
              <a:rPr lang="nl-NL" sz="2000" i="1" dirty="0"/>
              <a:t>J</a:t>
            </a:r>
            <a:r>
              <a:rPr lang="nl-NL" sz="2000" i="1" dirty="0" smtClean="0"/>
              <a:t>an Boer, </a:t>
            </a:r>
            <a:r>
              <a:rPr lang="nl-NL" sz="2000" i="1" dirty="0"/>
              <a:t>s</a:t>
            </a:r>
            <a:r>
              <a:rPr lang="nl-NL" sz="2000" i="1" dirty="0" smtClean="0"/>
              <a:t>enior </a:t>
            </a:r>
            <a:r>
              <a:rPr lang="nl-NL" sz="2000" i="1" dirty="0"/>
              <a:t>gemeenteadviseur Protestantse Kerk in </a:t>
            </a:r>
            <a:r>
              <a:rPr lang="nl-NL" sz="2000" i="1" dirty="0" smtClean="0"/>
              <a:t>Nederland</a:t>
            </a:r>
            <a:r>
              <a:rPr lang="nl-NL" sz="2000" i="1" dirty="0"/>
              <a:t>) </a:t>
            </a:r>
            <a:endParaRPr lang="nl-NL" sz="2000" i="1" dirty="0" smtClean="0"/>
          </a:p>
          <a:p>
            <a:pPr marL="514350" indent="-514350">
              <a:buFont typeface="+mj-lt"/>
              <a:buAutoNum type="arabicPeriod"/>
            </a:pPr>
            <a:r>
              <a:rPr lang="nl-NL" sz="3200" dirty="0" smtClean="0"/>
              <a:t>Advies van de stuurgroep aan </a:t>
            </a:r>
            <a:r>
              <a:rPr lang="nl-NL" sz="3200" dirty="0"/>
              <a:t>de </a:t>
            </a:r>
            <a:r>
              <a:rPr lang="nl-NL" sz="3200" dirty="0" smtClean="0"/>
              <a:t>AK</a:t>
            </a:r>
            <a:r>
              <a:rPr lang="nl-NL" sz="3200" i="1" dirty="0">
                <a:solidFill>
                  <a:prstClr val="black"/>
                </a:solidFill>
              </a:rPr>
              <a:t>: </a:t>
            </a:r>
            <a:r>
              <a:rPr lang="nl-NL" sz="3200" dirty="0" smtClean="0"/>
              <a:t> </a:t>
            </a:r>
            <a:r>
              <a:rPr lang="nl-NL" sz="3200" b="1" dirty="0">
                <a:solidFill>
                  <a:srgbClr val="FF0000"/>
                </a:solidFill>
              </a:rPr>
              <a:t>Gezamenlijk perspectief </a:t>
            </a:r>
            <a:r>
              <a:rPr lang="nl-NL" sz="2000" b="1" dirty="0">
                <a:solidFill>
                  <a:srgbClr val="FF0000"/>
                </a:solidFill>
              </a:rPr>
              <a:t>  </a:t>
            </a:r>
            <a:r>
              <a:rPr lang="nl-NL" sz="2000" b="1" strike="sngStrike" dirty="0">
                <a:solidFill>
                  <a:srgbClr val="FF0000"/>
                </a:solidFill>
              </a:rPr>
              <a:t> </a:t>
            </a:r>
            <a:r>
              <a:rPr lang="nl-NL" sz="2000" i="1" dirty="0"/>
              <a:t/>
            </a:r>
            <a:br>
              <a:rPr lang="nl-NL" sz="2000" i="1" dirty="0"/>
            </a:br>
            <a:r>
              <a:rPr lang="nl-NL" sz="2000" i="1" dirty="0"/>
              <a:t>		</a:t>
            </a:r>
            <a:r>
              <a:rPr lang="nl-NL" sz="2000" i="1" dirty="0" smtClean="0"/>
              <a:t>							verder </a:t>
            </a:r>
            <a:r>
              <a:rPr lang="nl-NL" sz="2000" i="1" dirty="0"/>
              <a:t>met drie kerkgebouwen </a:t>
            </a:r>
            <a:endParaRPr lang="nl-NL" sz="2000" i="1" dirty="0" smtClean="0"/>
          </a:p>
          <a:p>
            <a:pPr marL="514350" lvl="0" indent="-514350">
              <a:buFont typeface="+mj-lt"/>
              <a:buAutoNum type="arabicPeriod"/>
            </a:pPr>
            <a:r>
              <a:rPr lang="nl-NL" sz="3200" dirty="0" smtClean="0"/>
              <a:t>Sluiting </a:t>
            </a:r>
            <a:r>
              <a:rPr lang="nl-NL" sz="2000" i="1" dirty="0" smtClean="0">
                <a:solidFill>
                  <a:prstClr val="black"/>
                </a:solidFill>
              </a:rPr>
              <a:t>(</a:t>
            </a:r>
            <a:r>
              <a:rPr lang="nl-NL" sz="2000" i="1" dirty="0"/>
              <a:t>Mark van Persie, voorzitter Algemene Kerkenraad Hervormde Gemeente te Kampen</a:t>
            </a:r>
            <a:r>
              <a:rPr lang="nl-NL" sz="2000" i="1" dirty="0" smtClean="0">
                <a:solidFill>
                  <a:prstClr val="black"/>
                </a:solidFill>
              </a:rPr>
              <a:t>)</a:t>
            </a:r>
            <a:endParaRPr lang="nl-NL" sz="2000" dirty="0" smtClean="0"/>
          </a:p>
          <a:p>
            <a:pPr marL="514350" lvl="0" indent="-514350">
              <a:buFont typeface="+mj-lt"/>
              <a:buAutoNum type="arabicPeriod"/>
            </a:pPr>
            <a:r>
              <a:rPr lang="nl-NL" sz="3200" b="1" dirty="0" smtClean="0">
                <a:solidFill>
                  <a:srgbClr val="FF0000"/>
                </a:solidFill>
              </a:rPr>
              <a:t>Napraten onder het genot van een drankje</a:t>
            </a:r>
          </a:p>
          <a:p>
            <a:pPr marL="0" lvl="0" indent="0">
              <a:buNone/>
            </a:pPr>
            <a:r>
              <a:rPr lang="nl-NL" sz="3200" dirty="0" smtClean="0"/>
              <a:t/>
            </a:r>
            <a:br>
              <a:rPr lang="nl-NL" sz="3200" dirty="0" smtClean="0"/>
            </a:br>
            <a:r>
              <a:rPr lang="nl-NL" sz="3200" dirty="0" smtClean="0"/>
              <a:t>                             Vragen of opmerkingen: </a:t>
            </a:r>
            <a:r>
              <a:rPr lang="nl-NL" sz="3200" dirty="0" smtClean="0">
                <a:hlinkClick r:id="rId2"/>
              </a:rPr>
              <a:t>kerkenkampen@gmail.com</a:t>
            </a:r>
            <a:endParaRPr lang="nl-NL" sz="3200" dirty="0" smtClean="0"/>
          </a:p>
          <a:p>
            <a:pPr marL="0" lvl="0" indent="0">
              <a:buNone/>
            </a:pPr>
            <a:endParaRPr lang="nl-NL" sz="3200" dirty="0"/>
          </a:p>
        </p:txBody>
      </p:sp>
    </p:spTree>
    <p:extLst>
      <p:ext uri="{BB962C8B-B14F-4D97-AF65-F5344CB8AC3E}">
        <p14:creationId xmlns:p14="http://schemas.microsoft.com/office/powerpoint/2010/main" val="1105235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253006" y="147283"/>
            <a:ext cx="9558779" cy="4401205"/>
          </a:xfrm>
          <a:prstGeom prst="rect">
            <a:avLst/>
          </a:prstGeom>
        </p:spPr>
        <p:txBody>
          <a:bodyPr wrap="square">
            <a:spAutoFit/>
          </a:bodyPr>
          <a:lstStyle/>
          <a:p>
            <a:pPr>
              <a:spcAft>
                <a:spcPts val="0"/>
              </a:spcAft>
            </a:pPr>
            <a:r>
              <a:rPr lang="nl-NL" sz="2400" i="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Psalm  65:1</a:t>
            </a:r>
            <a:r>
              <a:rPr lang="nl-NL" sz="2400" i="1"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r>
              <a:rPr lang="nl-NL" sz="1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(NB</a:t>
            </a:r>
            <a:r>
              <a:rPr lang="nl-NL" sz="120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a:t>
            </a:r>
          </a:p>
          <a:p>
            <a:pPr>
              <a:spcAft>
                <a:spcPts val="0"/>
              </a:spcAft>
            </a:pPr>
            <a:r>
              <a:rPr lang="nl-NL" sz="3200" dirty="0">
                <a:solidFill>
                  <a:srgbClr val="333333"/>
                </a:solidFill>
                <a:latin typeface="Helvetica" panose="020B0604020202020204" pitchFamily="34" charset="0"/>
              </a:rPr>
              <a:t>De stilte zingt U toe, o Heere,</a:t>
            </a:r>
            <a:r>
              <a:rPr lang="nl-NL" sz="3200" dirty="0"/>
              <a:t/>
            </a:r>
            <a:br>
              <a:rPr lang="nl-NL" sz="3200" dirty="0"/>
            </a:br>
            <a:r>
              <a:rPr lang="nl-NL" sz="3200" dirty="0">
                <a:solidFill>
                  <a:srgbClr val="333333"/>
                </a:solidFill>
                <a:latin typeface="Helvetica" panose="020B0604020202020204" pitchFamily="34" charset="0"/>
              </a:rPr>
              <a:t>in uw verheven oord.</a:t>
            </a:r>
            <a:r>
              <a:rPr lang="nl-NL" sz="3200" dirty="0"/>
              <a:t/>
            </a:r>
            <a:br>
              <a:rPr lang="nl-NL" sz="3200" dirty="0"/>
            </a:br>
            <a:r>
              <a:rPr lang="nl-NL" sz="3200" dirty="0">
                <a:solidFill>
                  <a:srgbClr val="333333"/>
                </a:solidFill>
                <a:latin typeface="Helvetica" panose="020B0604020202020204" pitchFamily="34" charset="0"/>
              </a:rPr>
              <a:t>Wij zullen ons naar Sion keren</a:t>
            </a:r>
            <a:r>
              <a:rPr lang="nl-NL" sz="3200" dirty="0"/>
              <a:t/>
            </a:r>
            <a:br>
              <a:rPr lang="nl-NL" sz="3200" dirty="0"/>
            </a:br>
            <a:r>
              <a:rPr lang="nl-NL" sz="3200" dirty="0">
                <a:solidFill>
                  <a:srgbClr val="333333"/>
                </a:solidFill>
                <a:latin typeface="Helvetica" panose="020B0604020202020204" pitchFamily="34" charset="0"/>
              </a:rPr>
              <a:t>waar Gij ons bidden hoort.</a:t>
            </a:r>
            <a:r>
              <a:rPr lang="nl-NL" sz="3200" dirty="0"/>
              <a:t/>
            </a:r>
            <a:br>
              <a:rPr lang="nl-NL" sz="3200" dirty="0"/>
            </a:br>
            <a:r>
              <a:rPr lang="nl-NL" sz="3200" dirty="0">
                <a:solidFill>
                  <a:srgbClr val="333333"/>
                </a:solidFill>
                <a:latin typeface="Helvetica" panose="020B0604020202020204" pitchFamily="34" charset="0"/>
              </a:rPr>
              <a:t>Daar zal men, Heer, tot U zich wenden,</a:t>
            </a:r>
            <a:r>
              <a:rPr lang="nl-NL" sz="3200" dirty="0"/>
              <a:t/>
            </a:r>
            <a:br>
              <a:rPr lang="nl-NL" sz="3200" dirty="0"/>
            </a:br>
            <a:r>
              <a:rPr lang="nl-NL" sz="3200" dirty="0">
                <a:solidFill>
                  <a:srgbClr val="333333"/>
                </a:solidFill>
                <a:latin typeface="Helvetica" panose="020B0604020202020204" pitchFamily="34" charset="0"/>
              </a:rPr>
              <a:t>tot U komt al wat leeft,</a:t>
            </a:r>
            <a:r>
              <a:rPr lang="nl-NL" sz="3200" dirty="0"/>
              <a:t/>
            </a:r>
            <a:br>
              <a:rPr lang="nl-NL" sz="3200" dirty="0"/>
            </a:br>
            <a:r>
              <a:rPr lang="nl-NL" sz="3200" dirty="0">
                <a:solidFill>
                  <a:srgbClr val="333333"/>
                </a:solidFill>
                <a:latin typeface="Helvetica" panose="020B0604020202020204" pitchFamily="34" charset="0"/>
              </a:rPr>
              <a:t>tot U, o redder uit ellende,</a:t>
            </a:r>
            <a:r>
              <a:rPr lang="nl-NL" sz="3200" dirty="0"/>
              <a:t/>
            </a:r>
            <a:br>
              <a:rPr lang="nl-NL" sz="3200" dirty="0"/>
            </a:br>
            <a:r>
              <a:rPr lang="nl-NL" sz="3200" dirty="0">
                <a:solidFill>
                  <a:srgbClr val="333333"/>
                </a:solidFill>
                <a:latin typeface="Helvetica" panose="020B0604020202020204" pitchFamily="34" charset="0"/>
              </a:rPr>
              <a:t>die alle schuld vergeeft.</a:t>
            </a:r>
            <a:endParaRPr lang="nl-NL" sz="3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3484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790334" y="0"/>
            <a:ext cx="8804634" cy="6740307"/>
          </a:xfrm>
          <a:prstGeom prst="rect">
            <a:avLst/>
          </a:prstGeom>
        </p:spPr>
        <p:txBody>
          <a:bodyPr wrap="square">
            <a:spAutoFit/>
          </a:bodyPr>
          <a:lstStyle/>
          <a:p>
            <a:pPr>
              <a:spcAft>
                <a:spcPts val="0"/>
              </a:spcAft>
            </a:pPr>
            <a:r>
              <a:rPr lang="nl-NL" sz="2400" i="1" dirty="0" smtClean="0">
                <a:solidFill>
                  <a:srgbClr val="FF0000"/>
                </a:solidFill>
                <a:latin typeface="Arial" panose="020B0604020202020204" pitchFamily="34" charset="0"/>
                <a:ea typeface="Times New Roman" panose="02020603050405020304" pitchFamily="18" charset="0"/>
                <a:cs typeface="Times New Roman" panose="02020603050405020304" pitchFamily="18" charset="0"/>
              </a:rPr>
              <a:t>Psalm  65 : 5 en 6 </a:t>
            </a:r>
            <a:r>
              <a:rPr lang="nl-NL" sz="1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(NB</a:t>
            </a:r>
            <a:r>
              <a:rPr lang="nl-NL" sz="120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a:t>
            </a:r>
          </a:p>
          <a:p>
            <a:pPr>
              <a:spcAft>
                <a:spcPts val="0"/>
              </a:spcAft>
            </a:pPr>
            <a:r>
              <a:rPr lang="nl-NL" sz="2400" dirty="0"/>
              <a:t>5</a:t>
            </a:r>
            <a:r>
              <a:rPr lang="nl-NL" sz="2400" dirty="0" smtClean="0"/>
              <a:t>. Gij </a:t>
            </a:r>
            <a:r>
              <a:rPr lang="nl-NL" sz="2400" dirty="0"/>
              <a:t>komt het </a:t>
            </a:r>
            <a:r>
              <a:rPr lang="nl-NL" sz="2400" dirty="0" err="1"/>
              <a:t>dorre</a:t>
            </a:r>
            <a:r>
              <a:rPr lang="nl-NL" sz="2400" dirty="0"/>
              <a:t> land </a:t>
            </a:r>
            <a:r>
              <a:rPr lang="nl-NL" sz="2400" dirty="0" err="1"/>
              <a:t>doorschrijden</a:t>
            </a:r>
            <a:r>
              <a:rPr lang="nl-NL" sz="2400" dirty="0"/>
              <a:t/>
            </a:r>
            <a:br>
              <a:rPr lang="nl-NL" sz="2400" dirty="0"/>
            </a:br>
            <a:r>
              <a:rPr lang="nl-NL" sz="2400" dirty="0"/>
              <a:t>met water uit uw beek</a:t>
            </a:r>
            <a:br>
              <a:rPr lang="nl-NL" sz="2400" dirty="0"/>
            </a:br>
            <a:r>
              <a:rPr lang="nl-NL" sz="2400" dirty="0"/>
              <a:t>en tot een rijke oogst bereiden,</a:t>
            </a:r>
            <a:br>
              <a:rPr lang="nl-NL" sz="2400" dirty="0"/>
            </a:br>
            <a:r>
              <a:rPr lang="nl-NL" sz="2400" dirty="0"/>
              <a:t>uw voetstap maakt het week.</a:t>
            </a:r>
            <a:br>
              <a:rPr lang="nl-NL" sz="2400" dirty="0"/>
            </a:br>
            <a:r>
              <a:rPr lang="nl-NL" sz="2400" dirty="0"/>
              <a:t>Gij druipt uw zegen in de voren,</a:t>
            </a:r>
            <a:br>
              <a:rPr lang="nl-NL" sz="2400" dirty="0"/>
            </a:br>
            <a:r>
              <a:rPr lang="nl-NL" sz="2400" dirty="0"/>
              <a:t>Gij roept het kiemend graan;</a:t>
            </a:r>
            <a:br>
              <a:rPr lang="nl-NL" sz="2400" dirty="0"/>
            </a:br>
            <a:r>
              <a:rPr lang="nl-NL" sz="2400" dirty="0"/>
              <a:t>zo wordt het brood voor ons geboren</a:t>
            </a:r>
            <a:br>
              <a:rPr lang="nl-NL" sz="2400" dirty="0"/>
            </a:br>
            <a:r>
              <a:rPr lang="nl-NL" sz="2400" dirty="0"/>
              <a:t>waar Gij zijt voorgegaan.</a:t>
            </a:r>
            <a:br>
              <a:rPr lang="nl-NL" sz="2400" dirty="0"/>
            </a:br>
            <a:r>
              <a:rPr lang="nl-NL" sz="2400" dirty="0"/>
              <a:t/>
            </a:r>
            <a:br>
              <a:rPr lang="nl-NL" sz="2400" dirty="0"/>
            </a:br>
            <a:r>
              <a:rPr lang="nl-NL" sz="2400" dirty="0" smtClean="0"/>
              <a:t>6. Gij </a:t>
            </a:r>
            <a:r>
              <a:rPr lang="nl-NL" sz="2400" dirty="0"/>
              <a:t>kroont het jaar van uw genade.</a:t>
            </a:r>
            <a:br>
              <a:rPr lang="nl-NL" sz="2400" dirty="0"/>
            </a:br>
            <a:r>
              <a:rPr lang="nl-NL" sz="2400" dirty="0"/>
              <a:t>Waar Gij getreden zijt</a:t>
            </a:r>
            <a:br>
              <a:rPr lang="nl-NL" sz="2400" dirty="0"/>
            </a:br>
            <a:r>
              <a:rPr lang="nl-NL" sz="2400" dirty="0"/>
              <a:t>tooit de woestijn zich met een wade,</a:t>
            </a:r>
            <a:br>
              <a:rPr lang="nl-NL" sz="2400" dirty="0"/>
            </a:br>
            <a:r>
              <a:rPr lang="nl-NL" sz="2400" dirty="0"/>
              <a:t>de heuvels zijn verblijd.</a:t>
            </a:r>
            <a:br>
              <a:rPr lang="nl-NL" sz="2400" dirty="0"/>
            </a:br>
            <a:r>
              <a:rPr lang="nl-NL" sz="2400" dirty="0"/>
              <a:t>De weidegrond is wit van schapen,</a:t>
            </a:r>
            <a:br>
              <a:rPr lang="nl-NL" sz="2400" dirty="0"/>
            </a:br>
            <a:r>
              <a:rPr lang="nl-NL" sz="2400" dirty="0"/>
              <a:t>het dal van koren blond.</a:t>
            </a:r>
            <a:br>
              <a:rPr lang="nl-NL" sz="2400" dirty="0"/>
            </a:br>
            <a:r>
              <a:rPr lang="nl-NL" sz="2400" dirty="0"/>
              <a:t>Dit is het land door U geschapen,</a:t>
            </a:r>
            <a:br>
              <a:rPr lang="nl-NL" sz="2400" dirty="0"/>
            </a:br>
            <a:r>
              <a:rPr lang="nl-NL" sz="2400" dirty="0"/>
              <a:t>uw lof schalt in het rond.</a:t>
            </a:r>
            <a:endParaRPr lang="nl-NL" sz="240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29159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75907" y="-103695"/>
            <a:ext cx="10515600" cy="2705493"/>
          </a:xfrm>
        </p:spPr>
        <p:txBody>
          <a:bodyPr>
            <a:normAutofit/>
          </a:bodyPr>
          <a:lstStyle/>
          <a:p>
            <a:pPr algn="ctr"/>
            <a:r>
              <a:rPr lang="nl-NL" dirty="0" smtClean="0"/>
              <a:t>Gemeenteavond</a:t>
            </a:r>
            <a:br>
              <a:rPr lang="nl-NL" dirty="0" smtClean="0"/>
            </a:br>
            <a:r>
              <a:rPr lang="nl-NL" sz="3200" b="1" dirty="0" smtClean="0">
                <a:solidFill>
                  <a:srgbClr val="FF0000"/>
                </a:solidFill>
                <a:latin typeface="Arial Black" panose="020B0A04020102020204" pitchFamily="34" charset="0"/>
              </a:rPr>
              <a:t>28 oktober </a:t>
            </a:r>
            <a:r>
              <a:rPr lang="nl-NL" sz="3200" b="1" dirty="0" smtClean="0">
                <a:solidFill>
                  <a:srgbClr val="FF0000"/>
                </a:solidFill>
              </a:rPr>
              <a:t>2015</a:t>
            </a:r>
            <a:br>
              <a:rPr lang="nl-NL" sz="3200" b="1" dirty="0" smtClean="0">
                <a:solidFill>
                  <a:srgbClr val="FF0000"/>
                </a:solidFill>
              </a:rPr>
            </a:br>
            <a:r>
              <a:rPr lang="nl-NL" sz="3200" b="1" dirty="0" smtClean="0"/>
              <a:t>onderweg naar</a:t>
            </a:r>
            <a:r>
              <a:rPr lang="nl-NL" sz="3200" b="1" dirty="0" smtClean="0">
                <a:solidFill>
                  <a:srgbClr val="FF0000"/>
                </a:solidFill>
              </a:rPr>
              <a:t/>
            </a:r>
            <a:br>
              <a:rPr lang="nl-NL" sz="3200" b="1" dirty="0" smtClean="0">
                <a:solidFill>
                  <a:srgbClr val="FF0000"/>
                </a:solidFill>
              </a:rPr>
            </a:br>
            <a:r>
              <a:rPr lang="nl-NL" sz="4800" b="1" dirty="0" smtClean="0">
                <a:solidFill>
                  <a:srgbClr val="FF0000"/>
                </a:solidFill>
              </a:rPr>
              <a:t>drie wijkgemeenten en drie kerkgebouwen</a:t>
            </a:r>
            <a:r>
              <a:rPr lang="nl-NL" sz="3200" b="1" dirty="0" smtClean="0">
                <a:solidFill>
                  <a:srgbClr val="FF0000"/>
                </a:solidFill>
              </a:rPr>
              <a:t/>
            </a:r>
            <a:br>
              <a:rPr lang="nl-NL" sz="3200" b="1" dirty="0" smtClean="0">
                <a:solidFill>
                  <a:srgbClr val="FF0000"/>
                </a:solidFill>
              </a:rPr>
            </a:br>
            <a:r>
              <a:rPr lang="nl-NL" sz="3200" b="1" dirty="0" smtClean="0">
                <a:solidFill>
                  <a:srgbClr val="FF0000"/>
                </a:solidFill>
              </a:rPr>
              <a:t> </a:t>
            </a:r>
            <a:endParaRPr lang="nl-NL" sz="3200" b="1" dirty="0">
              <a:solidFill>
                <a:srgbClr val="FF0000"/>
              </a:solidFill>
            </a:endParaRPr>
          </a:p>
        </p:txBody>
      </p:sp>
      <p:sp>
        <p:nvSpPr>
          <p:cNvPr id="3" name="Tijdelijke aanduiding voor inhoud 2"/>
          <p:cNvSpPr>
            <a:spLocks noGrp="1"/>
          </p:cNvSpPr>
          <p:nvPr>
            <p:ph idx="1"/>
          </p:nvPr>
        </p:nvSpPr>
        <p:spPr>
          <a:xfrm>
            <a:off x="150829" y="2161634"/>
            <a:ext cx="12116585" cy="5320334"/>
          </a:xfrm>
        </p:spPr>
        <p:txBody>
          <a:bodyPr>
            <a:normAutofit/>
          </a:bodyPr>
          <a:lstStyle/>
          <a:p>
            <a:pPr marL="514350" lvl="0" indent="-514350">
              <a:buFont typeface="+mj-lt"/>
              <a:buAutoNum type="arabicPeriod"/>
            </a:pPr>
            <a:r>
              <a:rPr lang="nl-NL" sz="3200" dirty="0" smtClean="0"/>
              <a:t>Opening </a:t>
            </a:r>
            <a:r>
              <a:rPr lang="nl-NL" sz="2000" i="1" dirty="0" smtClean="0"/>
              <a:t>(</a:t>
            </a:r>
            <a:r>
              <a:rPr lang="nl-NL" sz="2000" dirty="0">
                <a:solidFill>
                  <a:prstClr val="black"/>
                </a:solidFill>
              </a:rPr>
              <a:t>Bert Endedijk, </a:t>
            </a:r>
            <a:r>
              <a:rPr lang="nl-NL" sz="2000" i="1" dirty="0">
                <a:solidFill>
                  <a:prstClr val="black"/>
                </a:solidFill>
              </a:rPr>
              <a:t>voorzitter Algemene Kerkenraad Gereformeerde Kerk te </a:t>
            </a:r>
            <a:r>
              <a:rPr lang="nl-NL" sz="2000" i="1" dirty="0" smtClean="0">
                <a:solidFill>
                  <a:prstClr val="black"/>
                </a:solidFill>
              </a:rPr>
              <a:t>Kampen</a:t>
            </a:r>
            <a:r>
              <a:rPr lang="nl-NL" sz="2000" i="1" dirty="0" smtClean="0"/>
              <a:t>)</a:t>
            </a:r>
            <a:endParaRPr lang="nl-NL" sz="2800" dirty="0" smtClean="0"/>
          </a:p>
          <a:p>
            <a:pPr marL="514350" lvl="0" indent="-514350">
              <a:buFont typeface="+mj-lt"/>
              <a:buAutoNum type="arabicPeriod"/>
            </a:pPr>
            <a:r>
              <a:rPr lang="nl-NL" sz="3200" b="1" dirty="0" smtClean="0">
                <a:solidFill>
                  <a:srgbClr val="FF0000"/>
                </a:solidFill>
              </a:rPr>
              <a:t>Programma</a:t>
            </a:r>
          </a:p>
          <a:p>
            <a:pPr marL="514350" lvl="0" indent="-514350">
              <a:buFont typeface="+mj-lt"/>
              <a:buAutoNum type="arabicPeriod"/>
            </a:pPr>
            <a:r>
              <a:rPr lang="nl-NL" sz="3200" dirty="0" smtClean="0"/>
              <a:t>Proces en achtergronden </a:t>
            </a:r>
            <a:r>
              <a:rPr lang="nl-NL" sz="2000" i="1" dirty="0" smtClean="0"/>
              <a:t>(</a:t>
            </a:r>
            <a:r>
              <a:rPr lang="nl-NL" sz="2000" i="1" dirty="0"/>
              <a:t>J</a:t>
            </a:r>
            <a:r>
              <a:rPr lang="nl-NL" sz="2000" i="1" dirty="0" smtClean="0"/>
              <a:t>an Boer, </a:t>
            </a:r>
            <a:r>
              <a:rPr lang="nl-NL" sz="2000" i="1" dirty="0"/>
              <a:t>s</a:t>
            </a:r>
            <a:r>
              <a:rPr lang="nl-NL" sz="2000" i="1" dirty="0" smtClean="0"/>
              <a:t>enior </a:t>
            </a:r>
            <a:r>
              <a:rPr lang="nl-NL" sz="2000" i="1" dirty="0"/>
              <a:t>gemeenteadviseur Protestantse Kerk in </a:t>
            </a:r>
            <a:r>
              <a:rPr lang="nl-NL" sz="2000" i="1" dirty="0" smtClean="0"/>
              <a:t>Nederland</a:t>
            </a:r>
            <a:r>
              <a:rPr lang="nl-NL" sz="2000" i="1" dirty="0"/>
              <a:t>) </a:t>
            </a:r>
            <a:endParaRPr lang="nl-NL" sz="2000" i="1" dirty="0" smtClean="0"/>
          </a:p>
          <a:p>
            <a:pPr marL="514350" indent="-514350">
              <a:buFont typeface="+mj-lt"/>
              <a:buAutoNum type="arabicPeriod"/>
            </a:pPr>
            <a:r>
              <a:rPr lang="nl-NL" sz="3200" dirty="0" smtClean="0"/>
              <a:t>Advies van de stuurgroep aan </a:t>
            </a:r>
            <a:r>
              <a:rPr lang="nl-NL" sz="3200" dirty="0"/>
              <a:t>de </a:t>
            </a:r>
            <a:r>
              <a:rPr lang="nl-NL" sz="3200" dirty="0" smtClean="0"/>
              <a:t>AK</a:t>
            </a:r>
            <a:r>
              <a:rPr lang="nl-NL" sz="3200" i="1" dirty="0">
                <a:solidFill>
                  <a:prstClr val="black"/>
                </a:solidFill>
              </a:rPr>
              <a:t>: </a:t>
            </a:r>
            <a:r>
              <a:rPr lang="nl-NL" sz="3200" dirty="0" smtClean="0"/>
              <a:t> </a:t>
            </a:r>
            <a:r>
              <a:rPr lang="nl-NL" sz="3200" b="1" dirty="0">
                <a:solidFill>
                  <a:srgbClr val="FF0000"/>
                </a:solidFill>
              </a:rPr>
              <a:t>Gezamenlijk perspectief </a:t>
            </a:r>
            <a:r>
              <a:rPr lang="nl-NL" sz="2000" b="1" dirty="0">
                <a:solidFill>
                  <a:srgbClr val="FF0000"/>
                </a:solidFill>
              </a:rPr>
              <a:t>  </a:t>
            </a:r>
            <a:r>
              <a:rPr lang="nl-NL" sz="2000" b="1" strike="sngStrike" dirty="0">
                <a:solidFill>
                  <a:srgbClr val="FF0000"/>
                </a:solidFill>
              </a:rPr>
              <a:t> </a:t>
            </a:r>
            <a:r>
              <a:rPr lang="nl-NL" sz="2000" i="1" dirty="0"/>
              <a:t/>
            </a:r>
            <a:br>
              <a:rPr lang="nl-NL" sz="2000" i="1" dirty="0"/>
            </a:br>
            <a:r>
              <a:rPr lang="nl-NL" sz="2000" i="1" dirty="0"/>
              <a:t>		</a:t>
            </a:r>
            <a:r>
              <a:rPr lang="nl-NL" sz="2000" i="1" dirty="0" smtClean="0"/>
              <a:t>							verder </a:t>
            </a:r>
            <a:r>
              <a:rPr lang="nl-NL" sz="2000" i="1" dirty="0"/>
              <a:t>met drie kerkgebouwen </a:t>
            </a:r>
            <a:endParaRPr lang="nl-NL" sz="2000" i="1" dirty="0" smtClean="0"/>
          </a:p>
          <a:p>
            <a:pPr marL="514350" lvl="0" indent="-514350">
              <a:buFont typeface="+mj-lt"/>
              <a:buAutoNum type="arabicPeriod"/>
            </a:pPr>
            <a:r>
              <a:rPr lang="nl-NL" sz="3200" dirty="0" smtClean="0"/>
              <a:t>Sluiting </a:t>
            </a:r>
            <a:r>
              <a:rPr lang="nl-NL" sz="2000" i="1" dirty="0" smtClean="0">
                <a:solidFill>
                  <a:prstClr val="black"/>
                </a:solidFill>
              </a:rPr>
              <a:t>(</a:t>
            </a:r>
            <a:r>
              <a:rPr lang="nl-NL" sz="2000" i="1" dirty="0"/>
              <a:t>Mark van Persie, voorzitter Algemene Kerkenraad Hervormde Gemeente te Kampen</a:t>
            </a:r>
            <a:r>
              <a:rPr lang="nl-NL" sz="2000" i="1" dirty="0" smtClean="0">
                <a:solidFill>
                  <a:prstClr val="black"/>
                </a:solidFill>
              </a:rPr>
              <a:t>)</a:t>
            </a:r>
            <a:endParaRPr lang="nl-NL" sz="2000" dirty="0" smtClean="0"/>
          </a:p>
          <a:p>
            <a:pPr marL="514350" lvl="0" indent="-514350">
              <a:buFont typeface="+mj-lt"/>
              <a:buAutoNum type="arabicPeriod"/>
            </a:pPr>
            <a:r>
              <a:rPr lang="nl-NL" sz="3200" dirty="0" smtClean="0"/>
              <a:t>Napraten onder het genot van een drankje</a:t>
            </a:r>
          </a:p>
          <a:p>
            <a:pPr marL="0" lvl="0" indent="0">
              <a:buNone/>
            </a:pPr>
            <a:r>
              <a:rPr lang="nl-NL" sz="3200" dirty="0" smtClean="0"/>
              <a:t/>
            </a:r>
            <a:br>
              <a:rPr lang="nl-NL" sz="3200" dirty="0" smtClean="0"/>
            </a:br>
            <a:r>
              <a:rPr lang="nl-NL" sz="3200" dirty="0" smtClean="0"/>
              <a:t>                             Vragen of opmerkingen: </a:t>
            </a:r>
            <a:r>
              <a:rPr lang="nl-NL" sz="3200" dirty="0" smtClean="0">
                <a:hlinkClick r:id="rId2"/>
              </a:rPr>
              <a:t>kerkenkampen@gmail.com</a:t>
            </a:r>
            <a:endParaRPr lang="nl-NL" sz="3200" dirty="0" smtClean="0"/>
          </a:p>
          <a:p>
            <a:pPr marL="0" lvl="0" indent="0">
              <a:buNone/>
            </a:pPr>
            <a:endParaRPr lang="nl-NL" sz="3200" dirty="0"/>
          </a:p>
        </p:txBody>
      </p:sp>
    </p:spTree>
    <p:extLst>
      <p:ext uri="{BB962C8B-B14F-4D97-AF65-F5344CB8AC3E}">
        <p14:creationId xmlns:p14="http://schemas.microsoft.com/office/powerpoint/2010/main" val="1595945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75907" y="-103695"/>
            <a:ext cx="10515600" cy="2705493"/>
          </a:xfrm>
        </p:spPr>
        <p:txBody>
          <a:bodyPr>
            <a:normAutofit/>
          </a:bodyPr>
          <a:lstStyle/>
          <a:p>
            <a:pPr algn="ctr"/>
            <a:r>
              <a:rPr lang="nl-NL" dirty="0" smtClean="0"/>
              <a:t>Gemeenteavond</a:t>
            </a:r>
            <a:br>
              <a:rPr lang="nl-NL" dirty="0" smtClean="0"/>
            </a:br>
            <a:r>
              <a:rPr lang="nl-NL" sz="3200" b="1" dirty="0" smtClean="0">
                <a:solidFill>
                  <a:srgbClr val="FF0000"/>
                </a:solidFill>
                <a:latin typeface="Arial Black" panose="020B0A04020102020204" pitchFamily="34" charset="0"/>
              </a:rPr>
              <a:t>28 oktober </a:t>
            </a:r>
            <a:r>
              <a:rPr lang="nl-NL" sz="3200" b="1" dirty="0" smtClean="0">
                <a:solidFill>
                  <a:srgbClr val="FF0000"/>
                </a:solidFill>
              </a:rPr>
              <a:t>2015</a:t>
            </a:r>
            <a:br>
              <a:rPr lang="nl-NL" sz="3200" b="1" dirty="0" smtClean="0">
                <a:solidFill>
                  <a:srgbClr val="FF0000"/>
                </a:solidFill>
              </a:rPr>
            </a:br>
            <a:r>
              <a:rPr lang="nl-NL" sz="3200" b="1" dirty="0" smtClean="0"/>
              <a:t>onderweg naar</a:t>
            </a:r>
            <a:r>
              <a:rPr lang="nl-NL" sz="3200" b="1" dirty="0" smtClean="0">
                <a:solidFill>
                  <a:srgbClr val="FF0000"/>
                </a:solidFill>
              </a:rPr>
              <a:t/>
            </a:r>
            <a:br>
              <a:rPr lang="nl-NL" sz="3200" b="1" dirty="0" smtClean="0">
                <a:solidFill>
                  <a:srgbClr val="FF0000"/>
                </a:solidFill>
              </a:rPr>
            </a:br>
            <a:r>
              <a:rPr lang="nl-NL" sz="4800" b="1" dirty="0" smtClean="0">
                <a:solidFill>
                  <a:srgbClr val="FF0000"/>
                </a:solidFill>
              </a:rPr>
              <a:t>drie wijkgemeenten en drie kerkgebouwen</a:t>
            </a:r>
            <a:r>
              <a:rPr lang="nl-NL" sz="3200" b="1" dirty="0" smtClean="0">
                <a:solidFill>
                  <a:srgbClr val="FF0000"/>
                </a:solidFill>
              </a:rPr>
              <a:t/>
            </a:r>
            <a:br>
              <a:rPr lang="nl-NL" sz="3200" b="1" dirty="0" smtClean="0">
                <a:solidFill>
                  <a:srgbClr val="FF0000"/>
                </a:solidFill>
              </a:rPr>
            </a:br>
            <a:r>
              <a:rPr lang="nl-NL" sz="3200" b="1" dirty="0" smtClean="0">
                <a:solidFill>
                  <a:srgbClr val="FF0000"/>
                </a:solidFill>
              </a:rPr>
              <a:t> </a:t>
            </a:r>
            <a:endParaRPr lang="nl-NL" sz="3200" b="1" dirty="0">
              <a:solidFill>
                <a:srgbClr val="FF0000"/>
              </a:solidFill>
            </a:endParaRPr>
          </a:p>
        </p:txBody>
      </p:sp>
      <p:sp>
        <p:nvSpPr>
          <p:cNvPr id="3" name="Tijdelijke aanduiding voor inhoud 2"/>
          <p:cNvSpPr>
            <a:spLocks noGrp="1"/>
          </p:cNvSpPr>
          <p:nvPr>
            <p:ph idx="1"/>
          </p:nvPr>
        </p:nvSpPr>
        <p:spPr>
          <a:xfrm>
            <a:off x="150829" y="2161634"/>
            <a:ext cx="12116585" cy="5320334"/>
          </a:xfrm>
        </p:spPr>
        <p:txBody>
          <a:bodyPr>
            <a:normAutofit/>
          </a:bodyPr>
          <a:lstStyle/>
          <a:p>
            <a:pPr marL="514350" lvl="0" indent="-514350">
              <a:buFont typeface="+mj-lt"/>
              <a:buAutoNum type="arabicPeriod"/>
            </a:pPr>
            <a:r>
              <a:rPr lang="nl-NL" sz="3200" dirty="0" smtClean="0"/>
              <a:t>Opening </a:t>
            </a:r>
            <a:r>
              <a:rPr lang="nl-NL" sz="2000" i="1" dirty="0" smtClean="0"/>
              <a:t>(</a:t>
            </a:r>
            <a:r>
              <a:rPr lang="nl-NL" sz="2000" dirty="0">
                <a:solidFill>
                  <a:prstClr val="black"/>
                </a:solidFill>
              </a:rPr>
              <a:t>Bert Endedijk, </a:t>
            </a:r>
            <a:r>
              <a:rPr lang="nl-NL" sz="2000" i="1" dirty="0">
                <a:solidFill>
                  <a:prstClr val="black"/>
                </a:solidFill>
              </a:rPr>
              <a:t>voorzitter Algemene Kerkenraad Gereformeerde Kerk te </a:t>
            </a:r>
            <a:r>
              <a:rPr lang="nl-NL" sz="2000" i="1" dirty="0" smtClean="0">
                <a:solidFill>
                  <a:prstClr val="black"/>
                </a:solidFill>
              </a:rPr>
              <a:t>Kampen</a:t>
            </a:r>
            <a:r>
              <a:rPr lang="nl-NL" sz="2000" i="1" dirty="0" smtClean="0"/>
              <a:t>)</a:t>
            </a:r>
            <a:endParaRPr lang="nl-NL" sz="2800" dirty="0" smtClean="0"/>
          </a:p>
          <a:p>
            <a:pPr marL="514350" lvl="0" indent="-514350">
              <a:buFont typeface="+mj-lt"/>
              <a:buAutoNum type="arabicPeriod"/>
            </a:pPr>
            <a:r>
              <a:rPr lang="nl-NL" sz="3200" dirty="0" smtClean="0"/>
              <a:t>Programma</a:t>
            </a:r>
          </a:p>
          <a:p>
            <a:pPr marL="514350" lvl="0" indent="-514350">
              <a:buFont typeface="+mj-lt"/>
              <a:buAutoNum type="arabicPeriod"/>
            </a:pPr>
            <a:r>
              <a:rPr lang="nl-NL" sz="3200" b="1" dirty="0" smtClean="0">
                <a:solidFill>
                  <a:srgbClr val="FF0000"/>
                </a:solidFill>
              </a:rPr>
              <a:t>Proces en achtergronden </a:t>
            </a:r>
            <a:r>
              <a:rPr lang="nl-NL" sz="2000" i="1" dirty="0" smtClean="0"/>
              <a:t>(</a:t>
            </a:r>
            <a:r>
              <a:rPr lang="nl-NL" sz="2000" i="1" dirty="0"/>
              <a:t>J</a:t>
            </a:r>
            <a:r>
              <a:rPr lang="nl-NL" sz="2000" i="1" dirty="0" smtClean="0"/>
              <a:t>an Boer, </a:t>
            </a:r>
            <a:r>
              <a:rPr lang="nl-NL" sz="2000" i="1" dirty="0"/>
              <a:t>s</a:t>
            </a:r>
            <a:r>
              <a:rPr lang="nl-NL" sz="2000" i="1" dirty="0" smtClean="0"/>
              <a:t>enior </a:t>
            </a:r>
            <a:r>
              <a:rPr lang="nl-NL" sz="2000" i="1" dirty="0"/>
              <a:t>gemeenteadviseur Protestantse Kerk in </a:t>
            </a:r>
            <a:r>
              <a:rPr lang="nl-NL" sz="2000" i="1" dirty="0" smtClean="0"/>
              <a:t>Nederland</a:t>
            </a:r>
            <a:r>
              <a:rPr lang="nl-NL" sz="2000" i="1" dirty="0"/>
              <a:t>) </a:t>
            </a:r>
            <a:endParaRPr lang="nl-NL" sz="2000" i="1" dirty="0" smtClean="0"/>
          </a:p>
          <a:p>
            <a:pPr marL="514350" indent="-514350">
              <a:buFont typeface="+mj-lt"/>
              <a:buAutoNum type="arabicPeriod"/>
            </a:pPr>
            <a:r>
              <a:rPr lang="nl-NL" sz="3200" dirty="0" smtClean="0"/>
              <a:t>Advies van de stuurgroep aan </a:t>
            </a:r>
            <a:r>
              <a:rPr lang="nl-NL" sz="3200" dirty="0"/>
              <a:t>de </a:t>
            </a:r>
            <a:r>
              <a:rPr lang="nl-NL" sz="3200" dirty="0" smtClean="0"/>
              <a:t>AK</a:t>
            </a:r>
            <a:r>
              <a:rPr lang="nl-NL" sz="3200" i="1" dirty="0">
                <a:solidFill>
                  <a:prstClr val="black"/>
                </a:solidFill>
              </a:rPr>
              <a:t>: </a:t>
            </a:r>
            <a:r>
              <a:rPr lang="nl-NL" sz="3200" dirty="0" smtClean="0"/>
              <a:t> </a:t>
            </a:r>
            <a:r>
              <a:rPr lang="nl-NL" sz="3200" b="1" dirty="0">
                <a:solidFill>
                  <a:srgbClr val="FF0000"/>
                </a:solidFill>
              </a:rPr>
              <a:t>Gezamenlijk perspectief </a:t>
            </a:r>
            <a:r>
              <a:rPr lang="nl-NL" sz="2000" b="1" dirty="0">
                <a:solidFill>
                  <a:srgbClr val="FF0000"/>
                </a:solidFill>
              </a:rPr>
              <a:t>  </a:t>
            </a:r>
            <a:r>
              <a:rPr lang="nl-NL" sz="2000" b="1" strike="sngStrike" dirty="0">
                <a:solidFill>
                  <a:srgbClr val="FF0000"/>
                </a:solidFill>
              </a:rPr>
              <a:t> </a:t>
            </a:r>
            <a:r>
              <a:rPr lang="nl-NL" sz="2000" i="1" dirty="0"/>
              <a:t/>
            </a:r>
            <a:br>
              <a:rPr lang="nl-NL" sz="2000" i="1" dirty="0"/>
            </a:br>
            <a:r>
              <a:rPr lang="nl-NL" sz="2000" i="1" dirty="0"/>
              <a:t>		</a:t>
            </a:r>
            <a:r>
              <a:rPr lang="nl-NL" sz="2000" i="1" dirty="0" smtClean="0"/>
              <a:t>							verder </a:t>
            </a:r>
            <a:r>
              <a:rPr lang="nl-NL" sz="2000" i="1" dirty="0"/>
              <a:t>met drie kerkgebouwen </a:t>
            </a:r>
            <a:endParaRPr lang="nl-NL" sz="2000" i="1" dirty="0" smtClean="0"/>
          </a:p>
          <a:p>
            <a:pPr marL="514350" lvl="0" indent="-514350">
              <a:buFont typeface="+mj-lt"/>
              <a:buAutoNum type="arabicPeriod"/>
            </a:pPr>
            <a:r>
              <a:rPr lang="nl-NL" sz="3200" dirty="0" smtClean="0"/>
              <a:t>Sluiting </a:t>
            </a:r>
            <a:r>
              <a:rPr lang="nl-NL" sz="2000" i="1" dirty="0" smtClean="0">
                <a:solidFill>
                  <a:prstClr val="black"/>
                </a:solidFill>
              </a:rPr>
              <a:t>(</a:t>
            </a:r>
            <a:r>
              <a:rPr lang="nl-NL" sz="2000" i="1" dirty="0"/>
              <a:t>Mark van Persie, voorzitter Algemene Kerkenraad Hervormde Gemeente te Kampen</a:t>
            </a:r>
            <a:r>
              <a:rPr lang="nl-NL" sz="2000" i="1" dirty="0" smtClean="0">
                <a:solidFill>
                  <a:prstClr val="black"/>
                </a:solidFill>
              </a:rPr>
              <a:t>)</a:t>
            </a:r>
            <a:endParaRPr lang="nl-NL" sz="2000" dirty="0" smtClean="0"/>
          </a:p>
          <a:p>
            <a:pPr marL="514350" lvl="0" indent="-514350">
              <a:buFont typeface="+mj-lt"/>
              <a:buAutoNum type="arabicPeriod"/>
            </a:pPr>
            <a:r>
              <a:rPr lang="nl-NL" sz="3200" dirty="0" smtClean="0"/>
              <a:t>Napraten onder het genot van een drankje</a:t>
            </a:r>
          </a:p>
          <a:p>
            <a:pPr marL="0" lvl="0" indent="0">
              <a:buNone/>
            </a:pPr>
            <a:r>
              <a:rPr lang="nl-NL" sz="3200" dirty="0" smtClean="0"/>
              <a:t/>
            </a:r>
            <a:br>
              <a:rPr lang="nl-NL" sz="3200" dirty="0" smtClean="0"/>
            </a:br>
            <a:r>
              <a:rPr lang="nl-NL" sz="3200" dirty="0" smtClean="0"/>
              <a:t>                             Vragen of opmerkingen: </a:t>
            </a:r>
            <a:r>
              <a:rPr lang="nl-NL" sz="3200" dirty="0" smtClean="0">
                <a:hlinkClick r:id="rId2"/>
              </a:rPr>
              <a:t>kerkenkampen@gmail.com</a:t>
            </a:r>
            <a:endParaRPr lang="nl-NL" sz="3200" dirty="0" smtClean="0"/>
          </a:p>
          <a:p>
            <a:pPr marL="0" lvl="0" indent="0">
              <a:buNone/>
            </a:pPr>
            <a:endParaRPr lang="nl-NL" sz="3200" dirty="0"/>
          </a:p>
        </p:txBody>
      </p:sp>
      <p:sp>
        <p:nvSpPr>
          <p:cNvPr id="4" name="PIJL-OMLAAG 3"/>
          <p:cNvSpPr/>
          <p:nvPr/>
        </p:nvSpPr>
        <p:spPr>
          <a:xfrm rot="2073067">
            <a:off x="10945074" y="3394916"/>
            <a:ext cx="1848306" cy="3223212"/>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477509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kstvak 14"/>
          <p:cNvSpPr txBox="1"/>
          <p:nvPr/>
        </p:nvSpPr>
        <p:spPr>
          <a:xfrm>
            <a:off x="0" y="0"/>
            <a:ext cx="12192000" cy="584775"/>
          </a:xfrm>
          <a:prstGeom prst="rect">
            <a:avLst/>
          </a:prstGeom>
          <a:solidFill>
            <a:srgbClr val="FFFF00"/>
          </a:solidFill>
        </p:spPr>
        <p:txBody>
          <a:bodyPr wrap="square" rtlCol="0">
            <a:spAutoFit/>
          </a:bodyPr>
          <a:lstStyle/>
          <a:p>
            <a:pPr algn="ctr"/>
            <a:r>
              <a:rPr lang="nl-NL" sz="3200" dirty="0" smtClean="0"/>
              <a:t>BESLUITVORMINGSPROCES KERKGEBOUWEN KAMPEN</a:t>
            </a:r>
            <a:endParaRPr lang="nl-NL" sz="1600" dirty="0"/>
          </a:p>
        </p:txBody>
      </p:sp>
      <p:sp>
        <p:nvSpPr>
          <p:cNvPr id="2" name="Tekstvak 1"/>
          <p:cNvSpPr txBox="1"/>
          <p:nvPr/>
        </p:nvSpPr>
        <p:spPr>
          <a:xfrm>
            <a:off x="135467" y="778933"/>
            <a:ext cx="12609689" cy="707886"/>
          </a:xfrm>
          <a:prstGeom prst="rect">
            <a:avLst/>
          </a:prstGeom>
          <a:noFill/>
        </p:spPr>
        <p:txBody>
          <a:bodyPr wrap="square" rtlCol="0">
            <a:spAutoFit/>
          </a:bodyPr>
          <a:lstStyle/>
          <a:p>
            <a:r>
              <a:rPr lang="nl-NL" sz="4000" dirty="0" smtClean="0"/>
              <a:t>16 januari 2015: start voorbereidingsgroep</a:t>
            </a:r>
            <a:endParaRPr lang="nl-NL" sz="1100" dirty="0" smtClean="0"/>
          </a:p>
        </p:txBody>
      </p:sp>
      <p:sp>
        <p:nvSpPr>
          <p:cNvPr id="3" name="Rechthoek 2"/>
          <p:cNvSpPr/>
          <p:nvPr/>
        </p:nvSpPr>
        <p:spPr>
          <a:xfrm>
            <a:off x="1636889" y="1486819"/>
            <a:ext cx="8511822" cy="4056495"/>
          </a:xfrm>
          <a:prstGeom prst="rect">
            <a:avLst/>
          </a:prstGeom>
        </p:spPr>
        <p:txBody>
          <a:bodyPr wrap="square">
            <a:spAutoFit/>
          </a:bodyPr>
          <a:lstStyle/>
          <a:p>
            <a:pPr>
              <a:lnSpc>
                <a:spcPct val="115000"/>
              </a:lnSpc>
              <a:spcAft>
                <a:spcPts val="0"/>
              </a:spcAft>
            </a:pPr>
            <a:r>
              <a:rPr lang="nl-NL" sz="3200" dirty="0">
                <a:latin typeface="Calibri" panose="020F0502020204030204" pitchFamily="34" charset="0"/>
                <a:ea typeface="Calibri" panose="020F0502020204030204" pitchFamily="34" charset="0"/>
                <a:cs typeface="Times New Roman" panose="02020603050405020304" pitchFamily="18" charset="0"/>
              </a:rPr>
              <a:t>Jan </a:t>
            </a:r>
            <a:r>
              <a:rPr lang="nl-NL" sz="3200" dirty="0" smtClean="0">
                <a:latin typeface="Calibri" panose="020F0502020204030204" pitchFamily="34" charset="0"/>
                <a:ea typeface="Calibri" panose="020F0502020204030204" pitchFamily="34" charset="0"/>
                <a:cs typeface="Times New Roman" panose="02020603050405020304" pitchFamily="18" charset="0"/>
              </a:rPr>
              <a:t>Boer (</a:t>
            </a:r>
            <a:r>
              <a:rPr lang="nl-NL" sz="3200" dirty="0" err="1" smtClean="0">
                <a:latin typeface="Calibri" panose="020F0502020204030204" pitchFamily="34" charset="0"/>
                <a:ea typeface="Calibri" panose="020F0502020204030204" pitchFamily="34" charset="0"/>
                <a:cs typeface="Times New Roman" panose="02020603050405020304" pitchFamily="18" charset="0"/>
              </a:rPr>
              <a:t>vz.</a:t>
            </a:r>
            <a:r>
              <a:rPr lang="nl-NL" sz="3200" dirty="0" smtClean="0">
                <a:latin typeface="Calibri" panose="020F0502020204030204" pitchFamily="34" charset="0"/>
                <a:ea typeface="Calibri" panose="020F0502020204030204" pitchFamily="34" charset="0"/>
                <a:cs typeface="Times New Roman" panose="02020603050405020304" pitchFamily="18" charset="0"/>
              </a:rPr>
              <a:t>)</a:t>
            </a:r>
            <a:endParaRPr lang="nl-NL" sz="3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nl-NL" sz="3200" dirty="0">
                <a:latin typeface="Calibri" panose="020F0502020204030204" pitchFamily="34" charset="0"/>
                <a:ea typeface="Calibri" panose="020F0502020204030204" pitchFamily="34" charset="0"/>
                <a:cs typeface="Times New Roman" panose="02020603050405020304" pitchFamily="18" charset="0"/>
              </a:rPr>
              <a:t>Bert Endedijk</a:t>
            </a:r>
          </a:p>
          <a:p>
            <a:pPr>
              <a:lnSpc>
                <a:spcPct val="115000"/>
              </a:lnSpc>
              <a:spcAft>
                <a:spcPts val="0"/>
              </a:spcAft>
            </a:pPr>
            <a:r>
              <a:rPr lang="nl-NL" sz="3200" dirty="0">
                <a:latin typeface="Calibri" panose="020F0502020204030204" pitchFamily="34" charset="0"/>
                <a:ea typeface="Calibri" panose="020F0502020204030204" pitchFamily="34" charset="0"/>
                <a:cs typeface="Times New Roman" panose="02020603050405020304" pitchFamily="18" charset="0"/>
              </a:rPr>
              <a:t>Aart Jan Klok</a:t>
            </a:r>
          </a:p>
          <a:p>
            <a:pPr>
              <a:lnSpc>
                <a:spcPct val="115000"/>
              </a:lnSpc>
              <a:spcAft>
                <a:spcPts val="0"/>
              </a:spcAft>
            </a:pPr>
            <a:r>
              <a:rPr lang="nl-NL" sz="3200" dirty="0">
                <a:latin typeface="Calibri" panose="020F0502020204030204" pitchFamily="34" charset="0"/>
                <a:ea typeface="Calibri" panose="020F0502020204030204" pitchFamily="34" charset="0"/>
                <a:cs typeface="Times New Roman" panose="02020603050405020304" pitchFamily="18" charset="0"/>
              </a:rPr>
              <a:t>Bram van Putten</a:t>
            </a:r>
          </a:p>
          <a:p>
            <a:pPr>
              <a:lnSpc>
                <a:spcPct val="115000"/>
              </a:lnSpc>
              <a:spcAft>
                <a:spcPts val="0"/>
              </a:spcAft>
            </a:pPr>
            <a:r>
              <a:rPr lang="nl-NL" sz="3200" dirty="0">
                <a:latin typeface="Calibri" panose="020F0502020204030204" pitchFamily="34" charset="0"/>
                <a:ea typeface="Calibri" panose="020F0502020204030204" pitchFamily="34" charset="0"/>
                <a:cs typeface="Times New Roman" panose="02020603050405020304" pitchFamily="18" charset="0"/>
              </a:rPr>
              <a:t>Pieter Treep</a:t>
            </a:r>
          </a:p>
          <a:p>
            <a:pPr>
              <a:lnSpc>
                <a:spcPct val="115000"/>
              </a:lnSpc>
              <a:spcAft>
                <a:spcPts val="0"/>
              </a:spcAft>
            </a:pPr>
            <a:r>
              <a:rPr lang="nl-NL" sz="3200" dirty="0">
                <a:latin typeface="Calibri" panose="020F0502020204030204" pitchFamily="34" charset="0"/>
                <a:ea typeface="Calibri" panose="020F0502020204030204" pitchFamily="34" charset="0"/>
                <a:cs typeface="Times New Roman" panose="02020603050405020304" pitchFamily="18" charset="0"/>
              </a:rPr>
              <a:t>Jan </a:t>
            </a:r>
            <a:r>
              <a:rPr lang="nl-NL" sz="3200" dirty="0" smtClean="0">
                <a:latin typeface="Calibri" panose="020F0502020204030204" pitchFamily="34" charset="0"/>
                <a:ea typeface="Calibri" panose="020F0502020204030204" pitchFamily="34" charset="0"/>
                <a:cs typeface="Times New Roman" panose="02020603050405020304" pitchFamily="18" charset="0"/>
              </a:rPr>
              <a:t>Westra</a:t>
            </a:r>
          </a:p>
          <a:p>
            <a:pPr>
              <a:lnSpc>
                <a:spcPct val="115000"/>
              </a:lnSpc>
              <a:spcAft>
                <a:spcPts val="0"/>
              </a:spcAft>
            </a:pPr>
            <a:r>
              <a:rPr lang="nl-NL" sz="3200" i="1" dirty="0" smtClean="0">
                <a:latin typeface="Calibri" panose="020F0502020204030204" pitchFamily="34" charset="0"/>
                <a:ea typeface="Calibri" panose="020F0502020204030204" pitchFamily="34" charset="0"/>
                <a:cs typeface="Times New Roman" panose="02020603050405020304" pitchFamily="18" charset="0"/>
              </a:rPr>
              <a:t>	Alwin Kaashoek, adviseur KAAder kerkadvies</a:t>
            </a:r>
            <a:endParaRPr lang="nl-NL"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2719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kstvak 14"/>
          <p:cNvSpPr txBox="1"/>
          <p:nvPr/>
        </p:nvSpPr>
        <p:spPr>
          <a:xfrm>
            <a:off x="0" y="0"/>
            <a:ext cx="12192000" cy="584775"/>
          </a:xfrm>
          <a:prstGeom prst="rect">
            <a:avLst/>
          </a:prstGeom>
          <a:solidFill>
            <a:srgbClr val="FFFF00"/>
          </a:solidFill>
        </p:spPr>
        <p:txBody>
          <a:bodyPr wrap="square" rtlCol="0">
            <a:spAutoFit/>
          </a:bodyPr>
          <a:lstStyle/>
          <a:p>
            <a:pPr algn="ctr"/>
            <a:r>
              <a:rPr lang="nl-NL" sz="3200" dirty="0" smtClean="0"/>
              <a:t>BESLUITVORMINGSPROCES KERKGEBOUWEN KAMPEN</a:t>
            </a:r>
            <a:endParaRPr lang="nl-NL" sz="1600" dirty="0"/>
          </a:p>
        </p:txBody>
      </p:sp>
      <p:sp>
        <p:nvSpPr>
          <p:cNvPr id="2" name="Tekstvak 1"/>
          <p:cNvSpPr txBox="1"/>
          <p:nvPr/>
        </p:nvSpPr>
        <p:spPr>
          <a:xfrm>
            <a:off x="135467" y="778933"/>
            <a:ext cx="12609689" cy="4139595"/>
          </a:xfrm>
          <a:prstGeom prst="rect">
            <a:avLst/>
          </a:prstGeom>
          <a:noFill/>
        </p:spPr>
        <p:txBody>
          <a:bodyPr wrap="square" rtlCol="0">
            <a:spAutoFit/>
          </a:bodyPr>
          <a:lstStyle/>
          <a:p>
            <a:r>
              <a:rPr lang="nl-NL" sz="4000" dirty="0" smtClean="0"/>
              <a:t>16 januari 2015: start voorbereidingsgroep</a:t>
            </a:r>
            <a:endParaRPr lang="nl-NL" sz="1100" dirty="0" smtClean="0"/>
          </a:p>
          <a:p>
            <a:endParaRPr lang="nl-NL" sz="1100" dirty="0" smtClean="0"/>
          </a:p>
          <a:p>
            <a:r>
              <a:rPr lang="nl-NL" sz="4000" dirty="0" smtClean="0"/>
              <a:t>19 februari 2015:  Vaststellen </a:t>
            </a:r>
            <a:r>
              <a:rPr lang="nl-NL" sz="4000" dirty="0" smtClean="0">
                <a:solidFill>
                  <a:srgbClr val="FF0000"/>
                </a:solidFill>
              </a:rPr>
              <a:t>plan van aanpak </a:t>
            </a:r>
            <a:r>
              <a:rPr lang="nl-NL" sz="4000" dirty="0" smtClean="0"/>
              <a:t>in grotendeels gezamenlijke Algemene Kerkenraad</a:t>
            </a:r>
          </a:p>
          <a:p>
            <a:endParaRPr lang="nl-NL" sz="1200" dirty="0" smtClean="0"/>
          </a:p>
          <a:p>
            <a:pPr marL="1200150" lvl="1" indent="-742950">
              <a:buFont typeface="+mj-lt"/>
              <a:buAutoNum type="arabicPeriod"/>
            </a:pPr>
            <a:r>
              <a:rPr lang="nl-NL" sz="4000" dirty="0" smtClean="0">
                <a:solidFill>
                  <a:srgbClr val="FF0000"/>
                </a:solidFill>
              </a:rPr>
              <a:t>Voorbereidingsgroep &gt; Stuurgroep</a:t>
            </a:r>
          </a:p>
          <a:p>
            <a:pPr marL="1200150" lvl="1" indent="-742950">
              <a:buFont typeface="+mj-lt"/>
              <a:buAutoNum type="arabicPeriod"/>
            </a:pPr>
            <a:r>
              <a:rPr lang="nl-NL" sz="4000" dirty="0">
                <a:solidFill>
                  <a:srgbClr val="FF0000"/>
                </a:solidFill>
              </a:rPr>
              <a:t>Algemene Kerkenraad: </a:t>
            </a:r>
            <a:r>
              <a:rPr lang="nl-NL" sz="4000" dirty="0" smtClean="0">
                <a:solidFill>
                  <a:srgbClr val="FF0000"/>
                </a:solidFill>
              </a:rPr>
              <a:t>Visie</a:t>
            </a:r>
            <a:endParaRPr lang="nl-NL" sz="4000" dirty="0">
              <a:solidFill>
                <a:srgbClr val="FF0000"/>
              </a:solidFill>
            </a:endParaRPr>
          </a:p>
          <a:p>
            <a:pPr lvl="1"/>
            <a:endParaRPr lang="nl-NL" sz="4000" dirty="0" smtClean="0">
              <a:solidFill>
                <a:srgbClr val="FF0000"/>
              </a:solidFill>
            </a:endParaRPr>
          </a:p>
        </p:txBody>
      </p:sp>
    </p:spTree>
    <p:extLst>
      <p:ext uri="{BB962C8B-B14F-4D97-AF65-F5344CB8AC3E}">
        <p14:creationId xmlns:p14="http://schemas.microsoft.com/office/powerpoint/2010/main" val="1553246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5044</TotalTime>
  <Words>1295</Words>
  <Application>Microsoft Office PowerPoint</Application>
  <PresentationFormat>Breedbeeld</PresentationFormat>
  <Paragraphs>183</Paragraphs>
  <Slides>30</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30</vt:i4>
      </vt:variant>
    </vt:vector>
  </HeadingPairs>
  <TitlesOfParts>
    <vt:vector size="37" baseType="lpstr">
      <vt:lpstr>Arial</vt:lpstr>
      <vt:lpstr>Arial Black</vt:lpstr>
      <vt:lpstr>Calibri</vt:lpstr>
      <vt:lpstr>Calibri Light</vt:lpstr>
      <vt:lpstr>Helvetica</vt:lpstr>
      <vt:lpstr>Times New Roman</vt:lpstr>
      <vt:lpstr>Kantoorthema</vt:lpstr>
      <vt:lpstr>Gemeenteavond 28 oktober 2015 onderweg naar drie wijkgemeenten en drie kerkgebouwen  </vt:lpstr>
      <vt:lpstr>Gemeenteavond 28 oktober 2015 onderweg naar drie wijkgemeenten en drie kerkgebouwen  </vt:lpstr>
      <vt:lpstr>PowerPoint-presentatie</vt:lpstr>
      <vt:lpstr>PowerPoint-presentatie</vt:lpstr>
      <vt:lpstr>PowerPoint-presentatie</vt:lpstr>
      <vt:lpstr>Gemeenteavond 28 oktober 2015 onderweg naar drie wijkgemeenten en drie kerkgebouwen  </vt:lpstr>
      <vt:lpstr>Gemeenteavond 28 oktober 2015 onderweg naar drie wijkgemeenten en drie kerkgebouwen  </vt:lpstr>
      <vt:lpstr>PowerPoint-presentatie</vt:lpstr>
      <vt:lpstr>PowerPoint-presentatie</vt:lpstr>
      <vt:lpstr>PowerPoint-presentatie</vt:lpstr>
      <vt:lpstr>Gemeenteavond  28 oktober 2015 onderweg naar drie wijkgemeenten en drie kerkgebouwen  </vt:lpstr>
      <vt:lpstr>PowerPoint-presentatie</vt:lpstr>
      <vt:lpstr>PowerPoint-presentatie</vt:lpstr>
      <vt:lpstr>Gemeenteavond 28 oktober 2015 onderweg naar drie wijkgemeenten en drie kerkgebouwen  </vt:lpstr>
      <vt:lpstr>PowerPoint-presentatie</vt:lpstr>
      <vt:lpstr>In de stuurgroep zijn de voorkeuren van de wijkgemeenten en de achtergronden daarvan gelegd naast de doelstelling van ‘toekomstbestendig’ gemeentezijn en de daaruit voortvloeiende noodzakelijke bezuinigingen.  (totaalplaatje exploitatie en initieel, totaal Kampen)  Op grond daarvan komt de stuurgroep tot een aantal overwegingen en adviseert zij de algemene kerkenraden als volgt:</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Gemeenteavond 28 oktober 2015 onderweg naar drie wijkgemeenten en drie kerkgebouwen  </vt:lpstr>
      <vt:lpstr>PowerPoint-presentatie</vt:lpstr>
      <vt:lpstr>Gemeenteavond 28 oktober 2015 onderweg naar drie wijkgemeenten en drie kerkgebouwen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Jan</dc:creator>
  <cp:lastModifiedBy>Jan</cp:lastModifiedBy>
  <cp:revision>260</cp:revision>
  <cp:lastPrinted>2015-10-28T17:02:51Z</cp:lastPrinted>
  <dcterms:created xsi:type="dcterms:W3CDTF">2015-02-12T23:58:48Z</dcterms:created>
  <dcterms:modified xsi:type="dcterms:W3CDTF">2015-10-29T15:43:32Z</dcterms:modified>
</cp:coreProperties>
</file>